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6858000" cx="12192000"/>
  <p:notesSz cx="6858000" cy="9144000"/>
  <p:embeddedFontLst>
    <p:embeddedFont>
      <p:font typeface="Dosis"/>
      <p:regular r:id="rId92"/>
      <p:bold r:id="rId93"/>
    </p:embeddedFont>
    <p:embeddedFont>
      <p:font typeface="Proxima Nova"/>
      <p:regular r:id="rId94"/>
      <p:bold r:id="rId95"/>
      <p:italic r:id="rId96"/>
      <p:boldItalic r:id="rId97"/>
    </p:embeddedFont>
    <p:embeddedFont>
      <p:font typeface="Inconsolata"/>
      <p:regular r:id="rId98"/>
      <p:bold r:id="rId99"/>
    </p:embeddedFont>
    <p:embeddedFont>
      <p:font typeface="Helvetica Neue"/>
      <p:regular r:id="rId100"/>
      <p:bold r:id="rId101"/>
      <p:italic r:id="rId102"/>
      <p:boldItalic r:id="rId103"/>
    </p:embeddedFont>
    <p:embeddedFont>
      <p:font typeface="Roboto Mono"/>
      <p:regular r:id="rId104"/>
      <p:bold r:id="rId105"/>
      <p:italic r:id="rId106"/>
      <p:boldItalic r:id="rId107"/>
    </p:embeddedFont>
    <p:embeddedFont>
      <p:font typeface="Helvetica Neue Light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770D476-92E8-445C-BE55-3E4623E5F1F9}">
  <a:tblStyle styleId="{7770D476-92E8-445C-BE55-3E4623E5F1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boldItalic.fntdata"/><Relationship Id="rId106" Type="http://schemas.openxmlformats.org/officeDocument/2006/relationships/font" Target="fonts/RobotoMono-italic.fntdata"/><Relationship Id="rId105" Type="http://schemas.openxmlformats.org/officeDocument/2006/relationships/font" Target="fonts/RobotoMono-bold.fntdata"/><Relationship Id="rId104" Type="http://schemas.openxmlformats.org/officeDocument/2006/relationships/font" Target="fonts/RobotoMono-regular.fntdata"/><Relationship Id="rId109" Type="http://schemas.openxmlformats.org/officeDocument/2006/relationships/font" Target="fonts/HelveticaNeueLight-bold.fntdata"/><Relationship Id="rId108" Type="http://schemas.openxmlformats.org/officeDocument/2006/relationships/font" Target="fonts/HelveticaNeueLight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Italic.fntdata"/><Relationship Id="rId102" Type="http://schemas.openxmlformats.org/officeDocument/2006/relationships/font" Target="fonts/HelveticaNeue-italic.fntdata"/><Relationship Id="rId101" Type="http://schemas.openxmlformats.org/officeDocument/2006/relationships/font" Target="fonts/HelveticaNeue-bold.fntdata"/><Relationship Id="rId100" Type="http://schemas.openxmlformats.org/officeDocument/2006/relationships/font" Target="fonts/HelveticaNeu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ProximaNova-bold.fntdata"/><Relationship Id="rId94" Type="http://schemas.openxmlformats.org/officeDocument/2006/relationships/font" Target="fonts/ProximaNova-regular.fntdata"/><Relationship Id="rId97" Type="http://schemas.openxmlformats.org/officeDocument/2006/relationships/font" Target="fonts/ProximaNova-boldItalic.fntdata"/><Relationship Id="rId96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99" Type="http://schemas.openxmlformats.org/officeDocument/2006/relationships/font" Target="fonts/Inconsolata-bold.fntdata"/><Relationship Id="rId10" Type="http://schemas.openxmlformats.org/officeDocument/2006/relationships/slide" Target="slides/slide4.xml"/><Relationship Id="rId98" Type="http://schemas.openxmlformats.org/officeDocument/2006/relationships/font" Target="fonts/Inconsolat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Dosis-bold.fntdata"/><Relationship Id="rId92" Type="http://schemas.openxmlformats.org/officeDocument/2006/relationships/font" Target="fonts/Dosis-regular.fntdata"/><Relationship Id="rId15" Type="http://schemas.openxmlformats.org/officeDocument/2006/relationships/slide" Target="slides/slide9.xml"/><Relationship Id="rId110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HelveticaNeueLight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cc438f43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8cc438f43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8cc438f43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8cc438f43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8cc438f43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8cc438f43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8cc438f43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8cc438f43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cc438f4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38cc438f4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8cc438f43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8cc438f43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8cc438f43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8cc438f43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8cc438f43_0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cc438f43_0_10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cc438f43_0_10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8cc438f43_0_10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25625cb7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25625cb7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425625cb7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f24765591_1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f24765591_1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f24765591_1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f24765591_1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f24765591_1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f24765591_1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f24765591_1_7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f24765591_1_7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f24765591_1_7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8cc438f43_0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8cc438f43_0_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8ec3f314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8ec3f314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8ec3f314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f24765591_1_9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f24765591_1_9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f24765591_1_9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f24765591_1_1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f24765591_1_1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f24765591_1_1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798a36817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798a36817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98a36817_5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3798a36817_5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798a36817_5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798a36817_5_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25625cb77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425625cb77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798a36817_5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3798a36817_5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798a36817_5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3798a36817_5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798a36817_5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3798a36817_5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798a36817_5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798a36817_5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798a36817_5_7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3798a36817_5_7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798a36817_5_7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798a36817_5_7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3798a36817_5_7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8cc438f43_0_7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8cc438f43_0_7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38cc438f43_0_7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8cc438f43_0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8cc438f43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38cc438f43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798a36817_5_5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3798a36817_5_5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8cc438f43_0_8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8cc438f43_0_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38cc438f43_0_8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25625cb77_2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425625cb77_2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798a36817_5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3798a36817_5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8cc438f43_0_8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8cc438f43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8cc438f43_0_8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8cc438f43_0_9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8cc438f43_0_9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38cc438f43_0_9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8cc438f43_0_9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8cc438f43_0_9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38cc438f43_0_9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8cc438f43_0_9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8cc438f43_0_9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38cc438f43_0_9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8cc438f43_0_8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8cc438f43_0_8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38cc438f43_0_8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8cc438f43_0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38cc438f43_0_6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798a36817_5_6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3798a36817_5_6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8cc438f43_0_9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8cc438f43_0_9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38cc438f43_0_9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25625cb77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425625cb77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8e652a81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38e652a81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8cc438f43_0_9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8cc438f43_0_9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38cc438f43_0_9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38cc438f43_0_9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38cc438f43_0_9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38cc438f43_0_9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8cc438f43_0_1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38cc438f43_0_1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8e652a812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38e652a812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8e652a812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38e652a812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8e652a812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g38e652a812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8cc438f43_0_10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38cc438f43_0_10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g38cc438f43_0_10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38cc438f43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38cc438f43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38cc438f43_0_10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25625cb77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425625cb77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38cc438f43_0_1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38cc438f43_0_1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g38cc438f43_0_1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8cc438f43_0_10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g38cc438f43_0_10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798a36817_5_6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3798a36817_5_6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798a36817_5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798a36817_5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3798a36817_5_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8d68fe6f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8d68fe6f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38d68fe6f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798a36817_5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798a36817_5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g3798a36817_5_6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8cc438f43_0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38cc438f43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g38cc438f43_0_7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f24765591_1_1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g3f24765591_1_1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f24765591_1_1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g3f24765591_1_1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f24765591_1_1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g3f24765591_1_1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f24765591_1_1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3f24765591_1_1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f24765591_1_1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g3f24765591_1_1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3f24765591_1_1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g3f24765591_1_1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f24765591_1_1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g3f24765591_1_1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f24765591_1_1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g3f24765591_1_1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f24765591_1_15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g3f24765591_1_15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3f24765591_1_1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g3f24765591_1_1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f24765591_1_1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3f24765591_1_1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f24765591_1_1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g3f24765591_1_1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f24765591_1_16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g3f24765591_1_16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98a36817_5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98a36817_5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798a36817_5_7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f24765591_1_1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g3f24765591_1_1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3f24765591_1_1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g3f24765591_1_17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f24765591_1_18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g3f24765591_1_18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38cc438f43_0_10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38cc438f43_0_10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g38cc438f43_0_10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8cc438f43_0_1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g38cc438f43_0_1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8cc438f43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38cc438f43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8cc438f43_0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8cc438f4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8cc438f4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 flipH="1" rot="7545941">
            <a:off x="8103438" y="3845595"/>
            <a:ext cx="5096603" cy="3824675"/>
          </a:xfrm>
          <a:custGeom>
            <a:rect b="b" l="l" r="r" t="t"/>
            <a:pathLst>
              <a:path extrusionOk="0" h="120000" w="120000">
                <a:moveTo>
                  <a:pt x="0" y="112318"/>
                </a:moveTo>
                <a:lnTo>
                  <a:pt x="59808" y="0"/>
                </a:lnTo>
                <a:lnTo>
                  <a:pt x="119999" y="57586"/>
                </a:lnTo>
                <a:lnTo>
                  <a:pt x="19391" y="120000"/>
                </a:lnTo>
                <a:lnTo>
                  <a:pt x="0" y="1123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6723" y="1129553"/>
            <a:ext cx="9540688" cy="5728447"/>
          </a:xfrm>
          <a:custGeom>
            <a:rect b="b" l="l" r="r" t="t"/>
            <a:pathLst>
              <a:path extrusionOk="0" h="120000" w="120000">
                <a:moveTo>
                  <a:pt x="84" y="120000"/>
                </a:moveTo>
                <a:lnTo>
                  <a:pt x="0" y="0"/>
                </a:lnTo>
                <a:lnTo>
                  <a:pt x="120000" y="120000"/>
                </a:lnTo>
                <a:lnTo>
                  <a:pt x="84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47174" y="5290554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47176" y="5834114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93" y="6123008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 flipH="1" rot="7545941">
            <a:off x="7576998" y="1388158"/>
            <a:ext cx="7443317" cy="5007696"/>
          </a:xfrm>
          <a:custGeom>
            <a:rect b="b" l="l" r="r" t="t"/>
            <a:pathLst>
              <a:path extrusionOk="0" h="120000" w="120000">
                <a:moveTo>
                  <a:pt x="0" y="62614"/>
                </a:moveTo>
                <a:lnTo>
                  <a:pt x="29400" y="0"/>
                </a:lnTo>
                <a:lnTo>
                  <a:pt x="120000" y="96718"/>
                </a:lnTo>
                <a:lnTo>
                  <a:pt x="109144" y="120000"/>
                </a:lnTo>
                <a:lnTo>
                  <a:pt x="0" y="626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-22765" y="-9436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0156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/>
          <p:nvPr/>
        </p:nvSpPr>
        <p:spPr>
          <a:xfrm>
            <a:off x="-22765" y="0"/>
            <a:ext cx="5220408" cy="6867436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138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1"/>
          <p:cNvSpPr txBox="1"/>
          <p:nvPr>
            <p:ph type="title"/>
          </p:nvPr>
        </p:nvSpPr>
        <p:spPr>
          <a:xfrm>
            <a:off x="200152" y="381670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200154" y="925230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>
  <p:cSld name="4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 flipH="1" rot="7545941">
            <a:off x="904638" y="-1224313"/>
            <a:ext cx="12743996" cy="11021806"/>
          </a:xfrm>
          <a:custGeom>
            <a:rect b="b" l="l" r="r" t="t"/>
            <a:pathLst>
              <a:path extrusionOk="0" h="120000" w="120000">
                <a:moveTo>
                  <a:pt x="0" y="107918"/>
                </a:moveTo>
                <a:lnTo>
                  <a:pt x="67256" y="0"/>
                </a:lnTo>
                <a:lnTo>
                  <a:pt x="120000" y="43586"/>
                </a:lnTo>
                <a:lnTo>
                  <a:pt x="72404" y="120000"/>
                </a:lnTo>
                <a:lnTo>
                  <a:pt x="0" y="107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 amt="3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5419736" y="4045201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2"/>
          <p:cNvSpPr/>
          <p:nvPr/>
        </p:nvSpPr>
        <p:spPr>
          <a:xfrm rot="1707769">
            <a:off x="904204" y="3234133"/>
            <a:ext cx="4061053" cy="4919994"/>
          </a:xfrm>
          <a:custGeom>
            <a:rect b="b" l="l" r="r" t="t"/>
            <a:pathLst>
              <a:path extrusionOk="0" h="120000" w="120000">
                <a:moveTo>
                  <a:pt x="31" y="120000"/>
                </a:moveTo>
                <a:cubicBezTo>
                  <a:pt x="-192" y="63518"/>
                  <a:pt x="863" y="56481"/>
                  <a:pt x="639" y="0"/>
                </a:cubicBezTo>
                <a:lnTo>
                  <a:pt x="120000" y="66423"/>
                </a:lnTo>
                <a:lnTo>
                  <a:pt x="31" y="120000"/>
                </a:lnTo>
                <a:close/>
              </a:path>
            </a:pathLst>
          </a:custGeom>
          <a:gradFill>
            <a:gsLst>
              <a:gs pos="0">
                <a:srgbClr val="61932F"/>
              </a:gs>
              <a:gs pos="100000">
                <a:schemeClr val="accent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5419736" y="2849177"/>
            <a:ext cx="5431739" cy="1196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/>
          <p:nvPr/>
        </p:nvSpPr>
        <p:spPr>
          <a:xfrm>
            <a:off x="-22765" y="-89210"/>
            <a:ext cx="5670112" cy="6947210"/>
          </a:xfrm>
          <a:custGeom>
            <a:rect b="b" l="l" r="r" t="t"/>
            <a:pathLst>
              <a:path extrusionOk="0" h="120000" w="120000">
                <a:moveTo>
                  <a:pt x="481" y="120000"/>
                </a:moveTo>
                <a:cubicBezTo>
                  <a:pt x="321" y="80000"/>
                  <a:pt x="160" y="39999"/>
                  <a:pt x="0" y="0"/>
                </a:cubicBezTo>
                <a:lnTo>
                  <a:pt x="120000" y="426"/>
                </a:lnTo>
                <a:lnTo>
                  <a:pt x="481" y="1200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BBA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/>
        </p:nvSpPr>
        <p:spPr>
          <a:xfrm>
            <a:off x="4377152" y="2009319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 rot="10800000">
            <a:off x="9644629" y="2009320"/>
            <a:ext cx="191874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20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>
  <p:cSld name="6_Custom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 flipH="1" rot="10800000">
            <a:off x="-79512" y="0"/>
            <a:ext cx="12271511" cy="6947210"/>
          </a:xfrm>
          <a:custGeom>
            <a:rect b="b" l="l" r="r" t="t"/>
            <a:pathLst>
              <a:path extrusionOk="0" h="120000" w="120000">
                <a:moveTo>
                  <a:pt x="223" y="120000"/>
                </a:moveTo>
                <a:cubicBezTo>
                  <a:pt x="148" y="80000"/>
                  <a:pt x="74" y="39999"/>
                  <a:pt x="0" y="0"/>
                </a:cubicBezTo>
                <a:lnTo>
                  <a:pt x="120000" y="1456"/>
                </a:lnTo>
                <a:lnTo>
                  <a:pt x="223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3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>
  <p:cSld name="7_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10800000">
            <a:off x="-46297" y="-28389"/>
            <a:ext cx="12261387" cy="6912486"/>
          </a:xfrm>
          <a:custGeom>
            <a:rect b="b" l="l" r="r" t="t"/>
            <a:pathLst>
              <a:path extrusionOk="0" h="120000" w="120000">
                <a:moveTo>
                  <a:pt x="222" y="120000"/>
                </a:moveTo>
                <a:cubicBezTo>
                  <a:pt x="148" y="79799"/>
                  <a:pt x="74" y="40200"/>
                  <a:pt x="0" y="0"/>
                </a:cubicBezTo>
                <a:lnTo>
                  <a:pt x="120000" y="258"/>
                </a:lnTo>
                <a:lnTo>
                  <a:pt x="119433" y="6179"/>
                </a:lnTo>
                <a:lnTo>
                  <a:pt x="222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with Content">
  <p:cSld name="Title and Subtitle with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Two Column">
  <p:cSld name="Title and Subtitle Two Colum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6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7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7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 Only">
  <p:cSld name="Title and Subtitle 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with Content">
  <p:cSld name="2_Title and Subtitle with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Two Column">
  <p:cSld name="1_Title and Subtitle Two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0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20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2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rot="-5400000">
            <a:off x="8039511" y="2678079"/>
            <a:ext cx="4636031" cy="3705523"/>
          </a:xfrm>
          <a:custGeom>
            <a:rect b="b" l="l" r="r" t="t"/>
            <a:pathLst>
              <a:path extrusionOk="0" h="120000" w="120000">
                <a:moveTo>
                  <a:pt x="58721" y="0"/>
                </a:moveTo>
                <a:lnTo>
                  <a:pt x="120000" y="120000"/>
                </a:lnTo>
                <a:lnTo>
                  <a:pt x="0" y="119733"/>
                </a:lnTo>
                <a:lnTo>
                  <a:pt x="5872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-2631" y="-7884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12192005" cy="68658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408" r="-4173" t="-317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95300" y="5331405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495302" y="5923091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473" y="261794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">
  <p:cSld name="1_Case Stu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" name="Google Shape;176;p21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1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1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1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Only">
  <p:cSld name="1_Title and Sub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2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Subtitle with Content">
  <p:cSld name="3_Title and Subtitle with Conte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Two Column">
  <p:cSld name="2_Title and Subtitle Two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95301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6218925" y="1627505"/>
            <a:ext cx="543173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24"/>
          <p:cNvSpPr txBox="1"/>
          <p:nvPr>
            <p:ph idx="3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4"/>
          <p:cNvCxnSpPr/>
          <p:nvPr/>
        </p:nvCxnSpPr>
        <p:spPr>
          <a:xfrm rot="10800000">
            <a:off x="6080234" y="1552904"/>
            <a:ext cx="0" cy="4619296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24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4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ase Study">
  <p:cSld name="2_Case Stud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7786688" y="1576"/>
            <a:ext cx="4405312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495300" y="1627505"/>
            <a:ext cx="6807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495300" y="317501"/>
            <a:ext cx="680720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5"/>
          <p:cNvSpPr txBox="1"/>
          <p:nvPr>
            <p:ph idx="2" type="body"/>
          </p:nvPr>
        </p:nvSpPr>
        <p:spPr>
          <a:xfrm>
            <a:off x="495301" y="861061"/>
            <a:ext cx="680700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8358188" y="473075"/>
            <a:ext cx="3292475" cy="693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25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5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idx="4" type="body"/>
          </p:nvPr>
        </p:nvSpPr>
        <p:spPr>
          <a:xfrm>
            <a:off x="8358188" y="1627188"/>
            <a:ext cx="32924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Subtitle Only">
  <p:cSld name="2_Title and Sub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 rot="7638331">
            <a:off x="10961422" y="6047687"/>
            <a:ext cx="1607983" cy="1084055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6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 rot="5400000">
            <a:off x="2141621" y="-2173708"/>
            <a:ext cx="2807371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7"/>
          <p:cNvSpPr/>
          <p:nvPr/>
        </p:nvSpPr>
        <p:spPr>
          <a:xfrm rot="10800000">
            <a:off x="-1" y="0"/>
            <a:ext cx="12192005" cy="476450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65895" y="5883904"/>
            <a:ext cx="1925052" cy="6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495302" y="4972639"/>
            <a:ext cx="2350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0" i="0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495302" y="5618970"/>
            <a:ext cx="31117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information,</a:t>
            </a:r>
            <a:b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</a:t>
            </a: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bitnami.com</a:t>
            </a:r>
            <a:endParaRPr b="0" i="0"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: Option One">
  <p:cSld name="Title Slide: Option On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/>
          <p:nvPr/>
        </p:nvSpPr>
        <p:spPr>
          <a:xfrm flipH="1" rot="7545857">
            <a:off x="8103342" y="3845621"/>
            <a:ext cx="5096569" cy="3824693"/>
          </a:xfrm>
          <a:custGeom>
            <a:rect b="b" l="l" r="r" t="t"/>
            <a:pathLst>
              <a:path extrusionOk="0" h="120000" w="120000">
                <a:moveTo>
                  <a:pt x="0" y="112318"/>
                </a:moveTo>
                <a:lnTo>
                  <a:pt x="59808" y="0"/>
                </a:lnTo>
                <a:lnTo>
                  <a:pt x="119999" y="57586"/>
                </a:lnTo>
                <a:lnTo>
                  <a:pt x="19391" y="120000"/>
                </a:lnTo>
                <a:lnTo>
                  <a:pt x="0" y="1123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-6723" y="1129553"/>
            <a:ext cx="9540600" cy="5728500"/>
          </a:xfrm>
          <a:custGeom>
            <a:rect b="b" l="l" r="r" t="t"/>
            <a:pathLst>
              <a:path extrusionOk="0" h="120000" w="120000">
                <a:moveTo>
                  <a:pt x="84" y="120000"/>
                </a:moveTo>
                <a:lnTo>
                  <a:pt x="0" y="0"/>
                </a:lnTo>
                <a:lnTo>
                  <a:pt x="120000" y="120000"/>
                </a:lnTo>
                <a:lnTo>
                  <a:pt x="84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447174" y="5290554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47176" y="5834114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1193" y="6123008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: Option 2">
  <p:cSld name="Title Slide: Option 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90" y="-825"/>
            <a:ext cx="12193465" cy="68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/>
          <p:nvPr/>
        </p:nvSpPr>
        <p:spPr>
          <a:xfrm rot="-5400000">
            <a:off x="7890811" y="2612472"/>
            <a:ext cx="4719300" cy="3919800"/>
          </a:xfrm>
          <a:custGeom>
            <a:rect b="b" l="l" r="r" t="t"/>
            <a:pathLst>
              <a:path extrusionOk="0" h="120000" w="120000">
                <a:moveTo>
                  <a:pt x="58721" y="0"/>
                </a:moveTo>
                <a:lnTo>
                  <a:pt x="120000" y="120000"/>
                </a:lnTo>
                <a:lnTo>
                  <a:pt x="0" y="119733"/>
                </a:lnTo>
                <a:lnTo>
                  <a:pt x="5872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-2627" y="0"/>
            <a:ext cx="12192000" cy="686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68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0" y="0"/>
            <a:ext cx="12192000" cy="686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358" y="0"/>
                </a:ln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3000"/>
            </a:blip>
            <a:stretch>
              <a:fillRect b="0" l="-409" r="-4169" t="-317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495300" y="5331405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95302" y="5923091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473" y="261794"/>
            <a:ext cx="1546600" cy="5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One">
  <p:cSld name="Transition Slide: Option On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 rotWithShape="1">
          <a:blip r:embed="rId2">
            <a:alphaModFix amt="8000"/>
          </a:blip>
          <a:srcRect b="24059" l="2990" r="2088" t="587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043"/>
            <a:ext cx="12191999" cy="64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931834" y="4115966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31"/>
          <p:cNvSpPr/>
          <p:nvPr/>
        </p:nvSpPr>
        <p:spPr>
          <a:xfrm rot="10800000">
            <a:off x="6453288" y="-14058"/>
            <a:ext cx="4298700" cy="999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53961" y="0"/>
                </a:lnTo>
                <a:lnTo>
                  <a:pt x="120000" y="118982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F9BD8">
                  <a:alpha val="13725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31"/>
          <p:cNvSpPr/>
          <p:nvPr/>
        </p:nvSpPr>
        <p:spPr>
          <a:xfrm rot="7638316">
            <a:off x="9527388" y="5019979"/>
            <a:ext cx="3466480" cy="2336887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 amt="8000"/>
          </a:blip>
          <a:srcRect b="24057" l="2989" r="2087" t="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043"/>
            <a:ext cx="12192000" cy="64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4931834" y="3502871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4931834" y="4115966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10800000">
            <a:off x="6453399" y="-14043"/>
            <a:ext cx="4298589" cy="998985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53961" y="0"/>
                </a:lnTo>
                <a:lnTo>
                  <a:pt x="120000" y="118982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F9BD8">
                  <a:alpha val="13725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4"/>
          <p:cNvSpPr/>
          <p:nvPr/>
        </p:nvSpPr>
        <p:spPr>
          <a:xfrm rot="7638331">
            <a:off x="9527391" y="5019888"/>
            <a:ext cx="3466432" cy="2336967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Three">
  <p:cSld name="Transition Slide: Option Three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 rot="6153214">
            <a:off x="562003" y="-1206086"/>
            <a:ext cx="2634892" cy="4071091"/>
          </a:xfrm>
          <a:custGeom>
            <a:rect b="b" l="l" r="r" t="t"/>
            <a:pathLst>
              <a:path extrusionOk="0" h="120000" w="120000">
                <a:moveTo>
                  <a:pt x="40723" y="120000"/>
                </a:moveTo>
                <a:lnTo>
                  <a:pt x="0" y="0"/>
                </a:lnTo>
                <a:lnTo>
                  <a:pt x="120000" y="108595"/>
                </a:lnTo>
                <a:lnTo>
                  <a:pt x="40723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495300" y="2957174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95302" y="3548860"/>
            <a:ext cx="6194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7801" y="1911258"/>
            <a:ext cx="6933597" cy="494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Color Footer">
  <p:cSld name="Title and Subtitle: Color Foot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 flipH="1">
            <a:off x="-107700" y="6075680"/>
            <a:ext cx="12299700" cy="782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33"/>
          <p:cNvSpPr/>
          <p:nvPr/>
        </p:nvSpPr>
        <p:spPr>
          <a:xfrm flipH="1" rot="5400000">
            <a:off x="1680836" y="4298080"/>
            <a:ext cx="897900" cy="425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1367" y="119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Blue Pattern">
  <p:cSld name="Title and Subtitle: Blue Patter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/>
          <p:nvPr/>
        </p:nvSpPr>
        <p:spPr>
          <a:xfrm>
            <a:off x="0" y="-78376"/>
            <a:ext cx="12256800" cy="6964200"/>
          </a:xfrm>
          <a:custGeom>
            <a:rect b="b" l="l" r="r" t="t"/>
            <a:pathLst>
              <a:path extrusionOk="0" h="120000" w="120000">
                <a:moveTo>
                  <a:pt x="0" y="346"/>
                </a:moveTo>
                <a:lnTo>
                  <a:pt x="120000" y="0"/>
                </a:lnTo>
                <a:lnTo>
                  <a:pt x="119664" y="120000"/>
                </a:lnTo>
                <a:lnTo>
                  <a:pt x="0" y="119862"/>
                </a:lnTo>
                <a:lnTo>
                  <a:pt x="0" y="346"/>
                </a:lnTo>
                <a:close/>
              </a:path>
            </a:pathLst>
          </a:custGeom>
          <a:gradFill>
            <a:gsLst>
              <a:gs pos="0">
                <a:srgbClr val="1F9BD8">
                  <a:alpha val="80784"/>
                </a:srgbClr>
              </a:gs>
              <a:gs pos="68000">
                <a:srgbClr val="00427A">
                  <a:alpha val="86666"/>
                </a:srgbClr>
              </a:gs>
              <a:gs pos="100000">
                <a:srgbClr val="00427A">
                  <a:alpha val="86666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495300" y="513452"/>
            <a:ext cx="11105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495302" y="1105138"/>
            <a:ext cx="11104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34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Option One">
  <p:cSld name="Title and Subtitle: Option On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2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20544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/>
        </p:nvSpPr>
        <p:spPr>
          <a:xfrm>
            <a:off x="-48729" y="2998293"/>
            <a:ext cx="6803700" cy="38706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12" y="0"/>
                </a:lnTo>
                <a:cubicBezTo>
                  <a:pt x="119972" y="39870"/>
                  <a:pt x="119939" y="79997"/>
                  <a:pt x="120000" y="119868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" y="0"/>
            <a:ext cx="12185469" cy="40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/>
          <p:nvPr/>
        </p:nvSpPr>
        <p:spPr>
          <a:xfrm rot="-2227665">
            <a:off x="1219342" y="-2939030"/>
            <a:ext cx="9492636" cy="12906191"/>
          </a:xfrm>
          <a:custGeom>
            <a:rect b="b" l="l" r="r" t="t"/>
            <a:pathLst>
              <a:path extrusionOk="0" h="120000" w="120000">
                <a:moveTo>
                  <a:pt x="7495" y="19092"/>
                </a:moveTo>
                <a:lnTo>
                  <a:pt x="26300" y="0"/>
                </a:lnTo>
                <a:lnTo>
                  <a:pt x="119541" y="52153"/>
                </a:lnTo>
                <a:lnTo>
                  <a:pt x="120000" y="98186"/>
                </a:lnTo>
                <a:lnTo>
                  <a:pt x="97316" y="120000"/>
                </a:lnTo>
                <a:lnTo>
                  <a:pt x="0" y="65862"/>
                </a:lnTo>
                <a:lnTo>
                  <a:pt x="7495" y="190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4800" sx="102000" rotWithShape="0" algn="ctr" sy="102000">
              <a:srgbClr val="000000">
                <a:alpha val="156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3664" y="319238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495300" y="317501"/>
            <a:ext cx="830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495302" y="861061"/>
            <a:ext cx="8308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Option Two">
  <p:cSld name="Title and Subtitle: Option Tw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 rot="-5400000">
            <a:off x="5938300" y="609264"/>
            <a:ext cx="5391600" cy="715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-32085" y="1510746"/>
            <a:ext cx="12228600" cy="537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07027"/>
                </a:lnTo>
                <a:lnTo>
                  <a:pt x="120000" y="120000"/>
                </a:lnTo>
                <a:lnTo>
                  <a:pt x="0" y="1196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36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Sidebar Image">
  <p:cSld name="Title and Subtitle: Sidebar Imag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6" y="0"/>
            <a:ext cx="10286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 flipH="1" rot="7545924">
            <a:off x="4268878" y="-2072525"/>
            <a:ext cx="8924018" cy="10158089"/>
          </a:xfrm>
          <a:custGeom>
            <a:rect b="b" l="l" r="r" t="t"/>
            <a:pathLst>
              <a:path extrusionOk="0" h="120000" w="120000">
                <a:moveTo>
                  <a:pt x="0" y="54770"/>
                </a:moveTo>
                <a:lnTo>
                  <a:pt x="44965" y="0"/>
                </a:lnTo>
                <a:lnTo>
                  <a:pt x="120000" y="47643"/>
                </a:lnTo>
                <a:lnTo>
                  <a:pt x="60764" y="120000"/>
                </a:lnTo>
                <a:lnTo>
                  <a:pt x="0" y="547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7"/>
          <p:cNvSpPr txBox="1"/>
          <p:nvPr>
            <p:ph type="title"/>
          </p:nvPr>
        </p:nvSpPr>
        <p:spPr>
          <a:xfrm>
            <a:off x="6450641" y="384628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6450643" y="928188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7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: Option Two">
  <p:cSld name="Transition Slide: Option Two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/>
          <p:nvPr/>
        </p:nvSpPr>
        <p:spPr>
          <a:xfrm flipH="1" rot="7545903">
            <a:off x="7577037" y="1388256"/>
            <a:ext cx="7443244" cy="5007570"/>
          </a:xfrm>
          <a:custGeom>
            <a:rect b="b" l="l" r="r" t="t"/>
            <a:pathLst>
              <a:path extrusionOk="0" h="120000" w="120000">
                <a:moveTo>
                  <a:pt x="0" y="62614"/>
                </a:moveTo>
                <a:lnTo>
                  <a:pt x="29400" y="0"/>
                </a:lnTo>
                <a:lnTo>
                  <a:pt x="120000" y="96718"/>
                </a:lnTo>
                <a:lnTo>
                  <a:pt x="109144" y="120000"/>
                </a:lnTo>
                <a:lnTo>
                  <a:pt x="0" y="626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-22765" y="-9436"/>
            <a:ext cx="5220300" cy="6867300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-22765" y="0"/>
            <a:ext cx="5220300" cy="6867300"/>
          </a:xfrm>
          <a:custGeom>
            <a:rect b="b" l="l" r="r" t="t"/>
            <a:pathLst>
              <a:path extrusionOk="0" h="120000" w="120000">
                <a:moveTo>
                  <a:pt x="523" y="120000"/>
                </a:moveTo>
                <a:cubicBezTo>
                  <a:pt x="348" y="80000"/>
                  <a:pt x="174" y="39999"/>
                  <a:pt x="0" y="0"/>
                </a:cubicBezTo>
                <a:lnTo>
                  <a:pt x="120000" y="164"/>
                </a:lnTo>
                <a:lnTo>
                  <a:pt x="69594" y="120000"/>
                </a:lnTo>
                <a:lnTo>
                  <a:pt x="523" y="12000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139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200152" y="381670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200154" y="925230"/>
            <a:ext cx="5479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 flipH="1" rot="7545911">
            <a:off x="904573" y="-1224328"/>
            <a:ext cx="12743969" cy="11021828"/>
          </a:xfrm>
          <a:custGeom>
            <a:rect b="b" l="l" r="r" t="t"/>
            <a:pathLst>
              <a:path extrusionOk="0" h="120000" w="120000">
                <a:moveTo>
                  <a:pt x="0" y="107918"/>
                </a:moveTo>
                <a:lnTo>
                  <a:pt x="67256" y="0"/>
                </a:lnTo>
                <a:lnTo>
                  <a:pt x="120000" y="43586"/>
                </a:lnTo>
                <a:lnTo>
                  <a:pt x="72404" y="120000"/>
                </a:lnTo>
                <a:lnTo>
                  <a:pt x="0" y="1079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2">
            <a:alphaModFix amt="3000"/>
          </a:blip>
          <a:srcRect b="24059" l="2990" r="2088" t="587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 txBox="1"/>
          <p:nvPr>
            <p:ph type="title"/>
          </p:nvPr>
        </p:nvSpPr>
        <p:spPr>
          <a:xfrm>
            <a:off x="5419736" y="4045201"/>
            <a:ext cx="5479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39"/>
          <p:cNvSpPr/>
          <p:nvPr/>
        </p:nvSpPr>
        <p:spPr>
          <a:xfrm rot="1707832">
            <a:off x="904181" y="3234217"/>
            <a:ext cx="4061230" cy="4920078"/>
          </a:xfrm>
          <a:custGeom>
            <a:rect b="b" l="l" r="r" t="t"/>
            <a:pathLst>
              <a:path extrusionOk="0" h="120000" w="120000">
                <a:moveTo>
                  <a:pt x="31" y="120000"/>
                </a:moveTo>
                <a:cubicBezTo>
                  <a:pt x="-192" y="63518"/>
                  <a:pt x="863" y="56481"/>
                  <a:pt x="639" y="0"/>
                </a:cubicBezTo>
                <a:lnTo>
                  <a:pt x="120000" y="66423"/>
                </a:lnTo>
                <a:lnTo>
                  <a:pt x="31" y="120000"/>
                </a:lnTo>
                <a:close/>
              </a:path>
            </a:pathLst>
          </a:custGeom>
          <a:gradFill>
            <a:gsLst>
              <a:gs pos="0">
                <a:srgbClr val="61932F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5419736" y="2849177"/>
            <a:ext cx="54318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39"/>
          <p:cNvSpPr/>
          <p:nvPr/>
        </p:nvSpPr>
        <p:spPr>
          <a:xfrm>
            <a:off x="-22765" y="-89210"/>
            <a:ext cx="5670000" cy="6947100"/>
          </a:xfrm>
          <a:custGeom>
            <a:rect b="b" l="l" r="r" t="t"/>
            <a:pathLst>
              <a:path extrusionOk="0" h="120000" w="120000">
                <a:moveTo>
                  <a:pt x="481" y="120000"/>
                </a:moveTo>
                <a:cubicBezTo>
                  <a:pt x="321" y="80000"/>
                  <a:pt x="160" y="39999"/>
                  <a:pt x="0" y="0"/>
                </a:cubicBezTo>
                <a:lnTo>
                  <a:pt x="120000" y="426"/>
                </a:lnTo>
                <a:lnTo>
                  <a:pt x="481" y="12000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BBA1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4377152" y="2009319"/>
            <a:ext cx="1918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 rot="10800000">
            <a:off x="9644573" y="2009319"/>
            <a:ext cx="19188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328" name="Google Shape;328;p39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38" y="6344539"/>
            <a:ext cx="914005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itle: Angle">
  <p:cSld name="Title and Subitle: Ang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/>
        </p:nvSpPr>
        <p:spPr>
          <a:xfrm flipH="1" rot="10800000">
            <a:off x="-79512" y="110"/>
            <a:ext cx="12271500" cy="6947100"/>
          </a:xfrm>
          <a:custGeom>
            <a:rect b="b" l="l" r="r" t="t"/>
            <a:pathLst>
              <a:path extrusionOk="0" h="120000" w="120000">
                <a:moveTo>
                  <a:pt x="223" y="120000"/>
                </a:moveTo>
                <a:cubicBezTo>
                  <a:pt x="148" y="80000"/>
                  <a:pt x="74" y="39999"/>
                  <a:pt x="0" y="0"/>
                </a:cubicBezTo>
                <a:lnTo>
                  <a:pt x="120000" y="1456"/>
                </a:lnTo>
                <a:lnTo>
                  <a:pt x="223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: Angle">
  <p:cSld name="Blank: Angle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/>
          <p:nvPr/>
        </p:nvSpPr>
        <p:spPr>
          <a:xfrm rot="10800000">
            <a:off x="-46209" y="-28503"/>
            <a:ext cx="12261300" cy="6912600"/>
          </a:xfrm>
          <a:custGeom>
            <a:rect b="b" l="l" r="r" t="t"/>
            <a:pathLst>
              <a:path extrusionOk="0" h="120000" w="120000">
                <a:moveTo>
                  <a:pt x="222" y="120000"/>
                </a:moveTo>
                <a:cubicBezTo>
                  <a:pt x="148" y="79799"/>
                  <a:pt x="74" y="40200"/>
                  <a:pt x="0" y="0"/>
                </a:cubicBezTo>
                <a:lnTo>
                  <a:pt x="120000" y="258"/>
                </a:lnTo>
                <a:lnTo>
                  <a:pt x="119433" y="6179"/>
                </a:lnTo>
                <a:lnTo>
                  <a:pt x="222" y="120000"/>
                </a:lnTo>
                <a:close/>
              </a:path>
            </a:pathLst>
          </a:cu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B8D9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6153091">
            <a:off x="562078" y="-1206089"/>
            <a:ext cx="2634862" cy="4071074"/>
          </a:xfrm>
          <a:custGeom>
            <a:rect b="b" l="l" r="r" t="t"/>
            <a:pathLst>
              <a:path extrusionOk="0" h="120000" w="120000">
                <a:moveTo>
                  <a:pt x="40723" y="120000"/>
                </a:moveTo>
                <a:lnTo>
                  <a:pt x="0" y="0"/>
                </a:lnTo>
                <a:lnTo>
                  <a:pt x="120000" y="108595"/>
                </a:lnTo>
                <a:lnTo>
                  <a:pt x="40723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495300" y="2957174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95302" y="3548860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7801" y="1911258"/>
            <a:ext cx="6933596" cy="49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93" y="6354699"/>
            <a:ext cx="914008" cy="33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Green">
  <p:cSld name="Single Column: Gree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42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8" name="Google Shape;34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Green">
  <p:cSld name="Two Column: Gree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43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5" name="Google Shape;355;p43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3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8" name="Google Shape;358;p43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Green">
  <p:cSld name="Sidebar: Green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5" name="Google Shape;365;p44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44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44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4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Green">
  <p:cSld name="Title and Subtitle: Gree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4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Blue">
  <p:cSld name="Single Column: Blu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4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46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Blue">
  <p:cSld name="Two Column: Blu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47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4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1" name="Google Shape;391;p47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2" name="Google Shape;39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7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47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47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Blue">
  <p:cSld name="Sidebar: Blue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48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1" name="Google Shape;401;p48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48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48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48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Blue">
  <p:cSld name="Title and Subtitle: Blue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49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lumn: Yellow">
  <p:cSld name="Single Column: Yellow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495300" y="1627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50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0" name="Google Shape;42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: Yellow">
  <p:cSld name="Two Column: Yellow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idx="1" type="body"/>
          </p:nvPr>
        </p:nvSpPr>
        <p:spPr>
          <a:xfrm>
            <a:off x="495301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51"/>
          <p:cNvSpPr txBox="1"/>
          <p:nvPr>
            <p:ph idx="2" type="body"/>
          </p:nvPr>
        </p:nvSpPr>
        <p:spPr>
          <a:xfrm>
            <a:off x="6218925" y="1627505"/>
            <a:ext cx="5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5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7" name="Google Shape;427;p51"/>
          <p:cNvSpPr txBox="1"/>
          <p:nvPr>
            <p:ph idx="3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8" name="Google Shape;4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1"/>
          <p:cNvCxnSpPr/>
          <p:nvPr/>
        </p:nvCxnSpPr>
        <p:spPr>
          <a:xfrm rot="10800000">
            <a:off x="6080234" y="1552800"/>
            <a:ext cx="0" cy="4619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51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51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5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 with Content">
  <p:cSld name="1_Title and Subtitle with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flipH="1">
            <a:off x="-107576" y="6075680"/>
            <a:ext cx="12299576" cy="782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6"/>
          <p:cNvSpPr/>
          <p:nvPr/>
        </p:nvSpPr>
        <p:spPr>
          <a:xfrm flipH="1" rot="5400000">
            <a:off x="1680800" y="4298044"/>
            <a:ext cx="897886" cy="42594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1367" y="1198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495300" y="1627505"/>
            <a:ext cx="1115568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300" y="6365533"/>
            <a:ext cx="856071" cy="31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bar: Yellow">
  <p:cSld name="Sidebar: Yellow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/>
          <p:nvPr/>
        </p:nvSpPr>
        <p:spPr>
          <a:xfrm>
            <a:off x="7786688" y="1576"/>
            <a:ext cx="4405200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495300" y="1627505"/>
            <a:ext cx="680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7" name="Google Shape;437;p52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8" name="Google Shape;4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52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52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52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: Yellow">
  <p:cSld name="Title and Subtitle: Yellow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593" y="6344539"/>
            <a:ext cx="914008" cy="331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3"/>
          <p:cNvSpPr/>
          <p:nvPr/>
        </p:nvSpPr>
        <p:spPr>
          <a:xfrm rot="7638237">
            <a:off x="10961618" y="6047666"/>
            <a:ext cx="1607806" cy="1083992"/>
          </a:xfrm>
          <a:custGeom>
            <a:rect b="b" l="l" r="r" t="t"/>
            <a:pathLst>
              <a:path extrusionOk="0" h="120000" w="120000">
                <a:moveTo>
                  <a:pt x="0" y="67400"/>
                </a:moveTo>
                <a:lnTo>
                  <a:pt x="58736" y="0"/>
                </a:lnTo>
                <a:lnTo>
                  <a:pt x="120000" y="120000"/>
                </a:lnTo>
                <a:lnTo>
                  <a:pt x="0" y="674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/>
          <p:nvPr/>
        </p:nvSpPr>
        <p:spPr>
          <a:xfrm rot="5400000">
            <a:off x="2141648" y="-2173652"/>
            <a:ext cx="2807400" cy="715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54"/>
          <p:cNvSpPr/>
          <p:nvPr/>
        </p:nvSpPr>
        <p:spPr>
          <a:xfrm rot="10800000">
            <a:off x="4" y="-94"/>
            <a:ext cx="12192000" cy="476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9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65895" y="5883904"/>
            <a:ext cx="1925052" cy="6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495302" y="4972639"/>
            <a:ext cx="2350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495302" y="5618970"/>
            <a:ext cx="311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information,</a:t>
            </a:r>
            <a:b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visit</a:t>
            </a:r>
            <a:r>
              <a:rPr b="0" i="0"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bitnami.com</a:t>
            </a:r>
            <a:endParaRPr b="0" i="0"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79" y="788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-12000"/>
            <a:ext cx="12226230" cy="6885763"/>
          </a:xfrm>
          <a:custGeom>
            <a:rect b="b" l="l" r="r" t="t"/>
            <a:pathLst>
              <a:path extrusionOk="0" h="120000" w="120000">
                <a:moveTo>
                  <a:pt x="0" y="346"/>
                </a:moveTo>
                <a:lnTo>
                  <a:pt x="120000" y="0"/>
                </a:lnTo>
                <a:lnTo>
                  <a:pt x="119664" y="120000"/>
                </a:lnTo>
                <a:lnTo>
                  <a:pt x="0" y="119862"/>
                </a:lnTo>
                <a:lnTo>
                  <a:pt x="0" y="346"/>
                </a:lnTo>
                <a:close/>
              </a:path>
            </a:pathLst>
          </a:custGeom>
          <a:gradFill>
            <a:gsLst>
              <a:gs pos="0">
                <a:srgbClr val="1F9BD8">
                  <a:alpha val="80784"/>
                </a:srgbClr>
              </a:gs>
              <a:gs pos="68000">
                <a:srgbClr val="00427A">
                  <a:alpha val="86666"/>
                </a:srgbClr>
              </a:gs>
              <a:gs pos="100000">
                <a:srgbClr val="00427A">
                  <a:alpha val="86666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495300" y="513452"/>
            <a:ext cx="11105014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495302" y="1105138"/>
            <a:ext cx="1110469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ransition Option 3">
  <p:cSld name="1_Transition Option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6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-48729" y="2998293"/>
            <a:ext cx="6803765" cy="387046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19912" y="0"/>
                </a:lnTo>
                <a:cubicBezTo>
                  <a:pt x="119972" y="39870"/>
                  <a:pt x="119939" y="79997"/>
                  <a:pt x="120000" y="119868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5" y="0"/>
            <a:ext cx="12185467" cy="40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2227646">
            <a:off x="1219372" y="-2938964"/>
            <a:ext cx="9492520" cy="12906291"/>
          </a:xfrm>
          <a:custGeom>
            <a:rect b="b" l="l" r="r" t="t"/>
            <a:pathLst>
              <a:path extrusionOk="0" h="120000" w="120000">
                <a:moveTo>
                  <a:pt x="7495" y="19092"/>
                </a:moveTo>
                <a:lnTo>
                  <a:pt x="26300" y="0"/>
                </a:lnTo>
                <a:lnTo>
                  <a:pt x="119541" y="52153"/>
                </a:lnTo>
                <a:lnTo>
                  <a:pt x="120000" y="98186"/>
                </a:lnTo>
                <a:lnTo>
                  <a:pt x="97316" y="120000"/>
                </a:lnTo>
                <a:lnTo>
                  <a:pt x="0" y="65862"/>
                </a:lnTo>
                <a:lnTo>
                  <a:pt x="7495" y="190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04800" sx="102000" rotWithShape="0" algn="ctr" sy="102000">
              <a:srgbClr val="000000">
                <a:alpha val="1568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495300" y="359485"/>
            <a:ext cx="6218538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95301" y="911283"/>
            <a:ext cx="62185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93664" y="319238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losing Slide">
  <p:cSld name="1_Closing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 rot="-5400000">
            <a:off x="5938369" y="609251"/>
            <a:ext cx="5391544" cy="715478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198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58220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-32085" y="1510746"/>
            <a:ext cx="12228569" cy="537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84" y="107027"/>
                </a:lnTo>
                <a:lnTo>
                  <a:pt x="120000" y="120000"/>
                </a:lnTo>
                <a:lnTo>
                  <a:pt x="0" y="1196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9000">
                <a:schemeClr val="accent1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6968935" y="64071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7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flipH="1" rot="7545941">
            <a:off x="4268955" y="-2072538"/>
            <a:ext cx="8923922" cy="10158098"/>
          </a:xfrm>
          <a:custGeom>
            <a:rect b="b" l="l" r="r" t="t"/>
            <a:pathLst>
              <a:path extrusionOk="0" h="120000" w="120000">
                <a:moveTo>
                  <a:pt x="0" y="54770"/>
                </a:moveTo>
                <a:lnTo>
                  <a:pt x="44965" y="0"/>
                </a:lnTo>
                <a:lnTo>
                  <a:pt x="120000" y="47643"/>
                </a:lnTo>
                <a:lnTo>
                  <a:pt x="60764" y="120000"/>
                </a:lnTo>
                <a:lnTo>
                  <a:pt x="0" y="5477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8905103" y="6407152"/>
            <a:ext cx="21786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98B8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13" y="6336665"/>
            <a:ext cx="957000" cy="3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>
            <p:ph type="title"/>
          </p:nvPr>
        </p:nvSpPr>
        <p:spPr>
          <a:xfrm>
            <a:off x="6450641" y="384628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6450643" y="928188"/>
            <a:ext cx="547971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kubernetes.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search.google.com/pubs/pub43438.html" TargetMode="External"/><Relationship Id="rId4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Relationship Id="rId8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tackalytics.com/?project_type=kubernetes-group&amp;metric=commits&amp;module=kubernetes" TargetMode="External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ubernetes.io/docs/home" TargetMode="External"/><Relationship Id="rId4" Type="http://schemas.openxmlformats.org/officeDocument/2006/relationships/hyperlink" Target="https://docs.bitnami.com/kubernetes/how-to/" TargetMode="External"/><Relationship Id="rId5" Type="http://schemas.openxmlformats.org/officeDocument/2006/relationships/hyperlink" Target="https://www.cncf.io/" TargetMode="External"/><Relationship Id="rId6" Type="http://schemas.openxmlformats.org/officeDocument/2006/relationships/hyperlink" Target="https://google.bitnami.com/kubernetes" TargetMode="External"/><Relationship Id="rId7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itnami.com/tools/cloud/google" TargetMode="External"/><Relationship Id="rId4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bitnami.com/aws/infrastructure/kubernetes-sandbox/" TargetMode="External"/><Relationship Id="rId4" Type="http://schemas.openxmlformats.org/officeDocument/2006/relationships/hyperlink" Target="https://bitnami.com/stack/kubernetes-sandbox/cloud/aws" TargetMode="External"/><Relationship Id="rId5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ubernetes/minikube" TargetMode="External"/><Relationship Id="rId4" Type="http://schemas.openxmlformats.org/officeDocument/2006/relationships/hyperlink" Target="https://github.com/kubernetes/minikube" TargetMode="External"/><Relationship Id="rId5" Type="http://schemas.openxmlformats.org/officeDocument/2006/relationships/hyperlink" Target="https://github.com/kubernetes/minikube/releases/tag/v0.26.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hyperlink" Target="https://hub.docker.com/r/bitnami/redi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kubernetes/kubect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kubernetes.io/docs/reference/kubectl/cheatsheet/#kubectl-context-and-configuratio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ubernetes.io/docs/reference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66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70.png"/><Relationship Id="rId8" Type="http://schemas.openxmlformats.org/officeDocument/2006/relationships/image" Target="../media/image60.png"/><Relationship Id="rId10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://cloudscaling.com/blog/cloud-computing/the-history-of-pets-vs-cattle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hyperlink" Target="http://progress_bar_i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rogress_bar_id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progress_bar_id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kubernetes.io/docs/concepts/overview/working-with-objects/kubernetes-object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kubernetes.io/docs/api-reference/v1/definitions/#_v1_pod" TargetMode="External"/><Relationship Id="rId4" Type="http://schemas.openxmlformats.org/officeDocument/2006/relationships/hyperlink" Target="https://kubernetes.io/docs/user-guide/pod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kubernetes.io/docs/concepts/overview/working-with-objects/label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kubernetes.io/docs/user-guide/replicasets/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kubernetes.io/docs/reference/generated/kubernetes-api/v1.10/#deployment-v1-app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elm/charts" TargetMode="External"/><Relationship Id="rId4" Type="http://schemas.openxmlformats.org/officeDocument/2006/relationships/hyperlink" Target="https://github.com/kubeless/kubeless" TargetMode="External"/><Relationship Id="rId9" Type="http://schemas.openxmlformats.org/officeDocument/2006/relationships/image" Target="../media/image32.png"/><Relationship Id="rId5" Type="http://schemas.openxmlformats.org/officeDocument/2006/relationships/hyperlink" Target="https://kubeapps.com/" TargetMode="External"/><Relationship Id="rId6" Type="http://schemas.openxmlformats.org/officeDocument/2006/relationships/hyperlink" Target="https://github.com/ksonnet/kubecfg" TargetMode="External"/><Relationship Id="rId7" Type="http://schemas.openxmlformats.org/officeDocument/2006/relationships/hyperlink" Target="https://kubeprod.io/" TargetMode="External"/><Relationship Id="rId8" Type="http://schemas.openxmlformats.org/officeDocument/2006/relationships/hyperlink" Target="https://bitnami.com/stacksmith" TargetMode="External"/><Relationship Id="rId10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kubernetes.io/docs/concepts/workloads/controllers/deployment/" TargetMode="External"/><Relationship Id="rId4" Type="http://schemas.openxmlformats.org/officeDocument/2006/relationships/hyperlink" Target="http://progress_bar_id" TargetMode="External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kubernetes.io/docs/reference/generated/kubernetes-api/v1.10/#replicaset-v1-app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floobits.com/juan131/k8straining/file/guestbook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progress_bar_id" TargetMode="External"/><Relationship Id="rId4" Type="http://schemas.openxmlformats.org/officeDocument/2006/relationships/hyperlink" Target="https://kubernetes.io/docs/concepts/services-networking/service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hyperlink" Target="http://progress_bar_i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kubernetes.io/docs/reference/generated/kubernetes-api/v1.10/#service-v1-cor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ubernetes.io/docs/concepts/services-networking/service/#dns" TargetMode="External"/><Relationship Id="rId4" Type="http://schemas.openxmlformats.org/officeDocument/2006/relationships/hyperlink" Target="https://kubernetes.io/docs/concepts/services-networking/dns-pod-service/#services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floobits.com/juan131/k8straining/file/guestbook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hyperlink" Target="http://progress_bar_id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hyperlink" Target="http://progress_bar_id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Relationship Id="rId8" Type="http://schemas.openxmlformats.org/officeDocument/2006/relationships/hyperlink" Target="http://progress_bar_id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kubernetes.io/docs/concepts/services-networking/ingress/#ingress-controller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kubernetes/ingress-nginx/blob/master/docs/user-guide/nginx-configuration/annotations.m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kubernetes/ingress-nginx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bitnami/bitnami-docker-mysql#configuratio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kubernetes.io/docs/concepts/storage/volumes/#configmap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kubernetes.io/docs/concepts/configuration/secret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progress_bar_id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hyperlink" Target="http://progress_bar_id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progress_bar_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Relationship Id="rId4" Type="http://schemas.openxmlformats.org/officeDocument/2006/relationships/hyperlink" Target="http://progress_bar_id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progress_bar_id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progress_bar_id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progress_bar_id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progress_bar_id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progress_bar_id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progress_bar_id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progress_bar_id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progress_bar_id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Relationship Id="rId4" Type="http://schemas.openxmlformats.org/officeDocument/2006/relationships/hyperlink" Target="http://progress_bar_i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Relationship Id="rId4" Type="http://schemas.openxmlformats.org/officeDocument/2006/relationships/hyperlink" Target="http://progress_bar_id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Relationship Id="rId4" Type="http://schemas.openxmlformats.org/officeDocument/2006/relationships/hyperlink" Target="http://progress_bar_id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progress_bar_id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kubernetes.io/docs/concepts/cluster-administration/manage-deployment/#canary-deployments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kubernetes.io/docs/tasks/configure-pod-container/configure-liveness-readiness-probes/" TargetMode="External"/><Relationship Id="rId4" Type="http://schemas.openxmlformats.org/officeDocument/2006/relationships/hyperlink" Target="https://github.com/bitnami/bitnami-docker-wordpress#configuration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447174" y="5290554"/>
            <a:ext cx="5479874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/>
              <a:t>Kubernetes Training</a:t>
            </a:r>
            <a:endParaRPr b="0" i="0" sz="3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72" y="5976925"/>
            <a:ext cx="250320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400" y="5184775"/>
            <a:ext cx="1251650" cy="82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65"/>
          <p:cNvSpPr txBox="1"/>
          <p:nvPr>
            <p:ph idx="1" type="body"/>
          </p:nvPr>
        </p:nvSpPr>
        <p:spPr>
          <a:xfrm>
            <a:off x="495300" y="1451505"/>
            <a:ext cx="111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u="sng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Kubernetes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is an open-source software for automating deployment, scaling, and management of containerized applications. 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Kubernetes provides a powerful API to manage distributed applications. 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Builds on 15 years of experience at Google. 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Open Source and available on GitHub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Apache Software License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Now governed by the Cloud Native Computing Foundation at the Linux Foundation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Several Special Interest Groups (SIG)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Open to everyone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Weekly Hangouts</a:t>
            </a:r>
            <a:endParaRPr/>
          </a:p>
        </p:txBody>
      </p:sp>
      <p:sp>
        <p:nvSpPr>
          <p:cNvPr id="545" name="Google Shape;545;p65"/>
          <p:cNvSpPr txBox="1"/>
          <p:nvPr>
            <p:ph idx="2" type="body"/>
          </p:nvPr>
        </p:nvSpPr>
        <p:spPr>
          <a:xfrm>
            <a:off x="495301" y="861061"/>
            <a:ext cx="11155363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Kubernetes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65"/>
          <p:cNvSpPr txBox="1"/>
          <p:nvPr>
            <p:ph idx="11" type="ftr"/>
          </p:nvPr>
        </p:nvSpPr>
        <p:spPr>
          <a:xfrm>
            <a:off x="7205663" y="64089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65"/>
          <p:cNvSpPr txBox="1"/>
          <p:nvPr>
            <p:ph idx="12" type="sldNum"/>
          </p:nvPr>
        </p:nvSpPr>
        <p:spPr>
          <a:xfrm>
            <a:off x="11320463" y="640899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66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Origin of K8s: Borg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66"/>
          <p:cNvSpPr txBox="1"/>
          <p:nvPr/>
        </p:nvSpPr>
        <p:spPr>
          <a:xfrm>
            <a:off x="495301" y="1373701"/>
            <a:ext cx="79248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Borg was a Google secret for a long time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Orchestration system to manage all Google applications at scale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Finally described publicly in 2015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 u="sng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Paper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explains ideas behind Kubernetes </a:t>
            </a:r>
            <a:br>
              <a:rPr lang="en-US" sz="16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762" lvl="1" marL="57626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66"/>
          <p:cNvPicPr preferRelativeResize="0"/>
          <p:nvPr/>
        </p:nvPicPr>
        <p:blipFill rotWithShape="1">
          <a:blip r:embed="rId4">
            <a:alphaModFix/>
          </a:blip>
          <a:srcRect b="0" l="0" r="3744" t="0"/>
          <a:stretch/>
        </p:blipFill>
        <p:spPr>
          <a:xfrm>
            <a:off x="6446375" y="2907925"/>
            <a:ext cx="52044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67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Kubernetes Lineage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3" name="Google Shape;563;p6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599826" y="1340453"/>
            <a:ext cx="79248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Google contributed </a:t>
            </a:r>
            <a:r>
              <a:rPr i="1"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to the Linux kernel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i="1"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at the heart of containers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Mesos was inspired by discussions with Google when Borg was still secret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Cloud Foundry implements 12 factor apps principles for microservices apps </a:t>
            </a:r>
            <a:b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p67"/>
          <p:cNvCxnSpPr/>
          <p:nvPr/>
        </p:nvCxnSpPr>
        <p:spPr>
          <a:xfrm>
            <a:off x="5871008" y="5818873"/>
            <a:ext cx="4230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566" name="Google Shape;566;p67"/>
          <p:cNvSpPr/>
          <p:nvPr/>
        </p:nvSpPr>
        <p:spPr>
          <a:xfrm>
            <a:off x="6386816" y="5562902"/>
            <a:ext cx="2734200" cy="4149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7"/>
          <p:cNvSpPr/>
          <p:nvPr/>
        </p:nvSpPr>
        <p:spPr>
          <a:xfrm>
            <a:off x="7620044" y="4997900"/>
            <a:ext cx="1500900" cy="236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LXC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7"/>
          <p:cNvSpPr/>
          <p:nvPr/>
        </p:nvSpPr>
        <p:spPr>
          <a:xfrm>
            <a:off x="6386816" y="4506876"/>
            <a:ext cx="891300" cy="356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7"/>
          <p:cNvSpPr/>
          <p:nvPr/>
        </p:nvSpPr>
        <p:spPr>
          <a:xfrm>
            <a:off x="7620046" y="4506876"/>
            <a:ext cx="1500900" cy="356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Rkt/appc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7"/>
          <p:cNvSpPr/>
          <p:nvPr/>
        </p:nvSpPr>
        <p:spPr>
          <a:xfrm>
            <a:off x="6386816" y="3783122"/>
            <a:ext cx="2734200" cy="356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OCI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67"/>
          <p:cNvCxnSpPr/>
          <p:nvPr/>
        </p:nvCxnSpPr>
        <p:spPr>
          <a:xfrm>
            <a:off x="8276529" y="5264504"/>
            <a:ext cx="0" cy="2685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2" name="Google Shape;572;p67"/>
          <p:cNvCxnSpPr/>
          <p:nvPr/>
        </p:nvCxnSpPr>
        <p:spPr>
          <a:xfrm>
            <a:off x="6816321" y="4938415"/>
            <a:ext cx="0" cy="6243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3" name="Google Shape;573;p67"/>
          <p:cNvCxnSpPr/>
          <p:nvPr/>
        </p:nvCxnSpPr>
        <p:spPr>
          <a:xfrm>
            <a:off x="7157460" y="3905354"/>
            <a:ext cx="0" cy="1248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67"/>
          <p:cNvCxnSpPr/>
          <p:nvPr/>
        </p:nvCxnSpPr>
        <p:spPr>
          <a:xfrm>
            <a:off x="6816321" y="4264974"/>
            <a:ext cx="15639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67"/>
          <p:cNvCxnSpPr/>
          <p:nvPr/>
        </p:nvCxnSpPr>
        <p:spPr>
          <a:xfrm rot="10800000">
            <a:off x="7316818" y="4685317"/>
            <a:ext cx="2316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6" name="Google Shape;576;p67"/>
          <p:cNvCxnSpPr/>
          <p:nvPr/>
        </p:nvCxnSpPr>
        <p:spPr>
          <a:xfrm rot="-5400000">
            <a:off x="6719720" y="4372298"/>
            <a:ext cx="1932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7" name="Google Shape;577;p67"/>
          <p:cNvCxnSpPr/>
          <p:nvPr/>
        </p:nvCxnSpPr>
        <p:spPr>
          <a:xfrm rot="-5400000">
            <a:off x="7687213" y="4130246"/>
            <a:ext cx="1932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8" name="Google Shape;578;p67"/>
          <p:cNvCxnSpPr/>
          <p:nvPr/>
        </p:nvCxnSpPr>
        <p:spPr>
          <a:xfrm>
            <a:off x="3306783" y="5294492"/>
            <a:ext cx="5781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79" name="Google Shape;579;p67"/>
          <p:cNvCxnSpPr/>
          <p:nvPr/>
        </p:nvCxnSpPr>
        <p:spPr>
          <a:xfrm rot="10800000">
            <a:off x="3891683" y="4083665"/>
            <a:ext cx="0" cy="15699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67"/>
          <p:cNvSpPr/>
          <p:nvPr/>
        </p:nvSpPr>
        <p:spPr>
          <a:xfrm>
            <a:off x="2175726" y="3588965"/>
            <a:ext cx="3366300" cy="398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Omega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7"/>
          <p:cNvSpPr/>
          <p:nvPr/>
        </p:nvSpPr>
        <p:spPr>
          <a:xfrm>
            <a:off x="2175727" y="4165904"/>
            <a:ext cx="1187100" cy="398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4420505" y="4200088"/>
            <a:ext cx="1121400" cy="11409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/>
          </a:p>
          <a:p>
            <a:pPr indent="0" lvl="0" marL="0" marR="0" rtl="0" algn="ctr">
              <a:spcBef>
                <a:spcPts val="15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Foundry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3" name="Google Shape;583;p67"/>
          <p:cNvCxnSpPr/>
          <p:nvPr/>
        </p:nvCxnSpPr>
        <p:spPr>
          <a:xfrm rot="10800000">
            <a:off x="3891641" y="4810208"/>
            <a:ext cx="4632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584" name="Google Shape;584;p67"/>
          <p:cNvCxnSpPr/>
          <p:nvPr/>
        </p:nvCxnSpPr>
        <p:spPr>
          <a:xfrm>
            <a:off x="3426794" y="4384972"/>
            <a:ext cx="4650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585" name="Google Shape;585;p67"/>
          <p:cNvSpPr/>
          <p:nvPr/>
        </p:nvSpPr>
        <p:spPr>
          <a:xfrm>
            <a:off x="2382523" y="5088696"/>
            <a:ext cx="860700" cy="3987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Mesos</a:t>
            </a:r>
            <a:endParaRPr/>
          </a:p>
        </p:txBody>
      </p:sp>
      <p:sp>
        <p:nvSpPr>
          <p:cNvPr id="586" name="Google Shape;586;p67"/>
          <p:cNvSpPr/>
          <p:nvPr/>
        </p:nvSpPr>
        <p:spPr>
          <a:xfrm>
            <a:off x="2180733" y="5728844"/>
            <a:ext cx="3361200" cy="1800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Borg</a:t>
            </a:r>
            <a:endParaRPr b="1" i="0" sz="1100" u="none" cap="none" strike="noStrike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7"/>
          <p:cNvSpPr/>
          <p:nvPr/>
        </p:nvSpPr>
        <p:spPr>
          <a:xfrm>
            <a:off x="1991470" y="3458959"/>
            <a:ext cx="3731400" cy="2577900"/>
          </a:xfrm>
          <a:prstGeom prst="roundRect">
            <a:avLst>
              <a:gd fmla="val 5877" name="adj"/>
            </a:avLst>
          </a:prstGeom>
          <a:noFill/>
          <a:ln cap="flat" cmpd="sng" w="12700">
            <a:solidFill>
              <a:srgbClr val="1F567A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68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Kubernetes Lineage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5" name="Google Shape;5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475" y="1958074"/>
            <a:ext cx="2810566" cy="417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25" y="1703576"/>
            <a:ext cx="3237245" cy="97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1732562"/>
            <a:ext cx="2103910" cy="9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8096" y="3197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836" y="3452487"/>
            <a:ext cx="1610655" cy="9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6350" y="5172421"/>
            <a:ext cx="3237245" cy="5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0626" y="3197126"/>
            <a:ext cx="1715868" cy="13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8"/>
          <p:cNvSpPr txBox="1"/>
          <p:nvPr/>
        </p:nvSpPr>
        <p:spPr>
          <a:xfrm>
            <a:off x="7364100" y="5333200"/>
            <a:ext cx="32373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and more...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69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Kubernetes Lineage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9" name="Google Shape;609;p6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69"/>
          <p:cNvSpPr txBox="1"/>
          <p:nvPr/>
        </p:nvSpPr>
        <p:spPr>
          <a:xfrm>
            <a:off x="2864675" y="1532725"/>
            <a:ext cx="6923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Open Source in June 2014 (4 years old)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2300+ contributors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+64K commits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Second Biggest Golang project on GitHub (Docker #1)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Google &amp; Red Hat lead contributors (check </a:t>
            </a:r>
            <a:r>
              <a:rPr lang="en-US" sz="1800" u="sng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contribution by company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23K people on Slack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1 major release every 3 months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9"/>
          <p:cNvSpPr/>
          <p:nvPr/>
        </p:nvSpPr>
        <p:spPr>
          <a:xfrm>
            <a:off x="2075650" y="1750100"/>
            <a:ext cx="571500" cy="3753600"/>
          </a:xfrm>
          <a:prstGeom prst="leftBracket">
            <a:avLst>
              <a:gd fmla="val 0" name="adj"/>
            </a:avLst>
          </a:prstGeom>
          <a:noFill/>
          <a:ln cap="flat" cmpd="sng" w="12700">
            <a:solidFill>
              <a:srgbClr val="40B65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272" y="3198347"/>
            <a:ext cx="883800" cy="857100"/>
          </a:xfrm>
          <a:prstGeom prst="rect">
            <a:avLst/>
          </a:prstGeom>
          <a:noFill/>
          <a:ln cap="flat" cmpd="sng" w="539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p70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What is it really?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7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70"/>
          <p:cNvSpPr txBox="1"/>
          <p:nvPr/>
        </p:nvSpPr>
        <p:spPr>
          <a:xfrm>
            <a:off x="621529" y="1292175"/>
            <a:ext cx="79248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 cluster manager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A scheduler to place containers in a cluster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Lots of HA features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Geared towards managing apps at scale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600"/>
              <a:buChar char="•"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Deployed as services on VMs or Bare-metal machines </a:t>
            </a:r>
            <a:br>
              <a:rPr lang="en-US" sz="16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112" lvl="1" marL="290512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0"/>
          <p:cNvSpPr/>
          <p:nvPr/>
        </p:nvSpPr>
        <p:spPr>
          <a:xfrm>
            <a:off x="2035110" y="6209764"/>
            <a:ext cx="6870600" cy="255900"/>
          </a:xfrm>
          <a:prstGeom prst="rect">
            <a:avLst/>
          </a:prstGeom>
          <a:solidFill>
            <a:srgbClr val="1F56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Kubemetes Architecture</a:t>
            </a:r>
            <a:endParaRPr b="1" i="0" sz="1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" name="Google Shape;622;p70"/>
          <p:cNvGrpSpPr/>
          <p:nvPr/>
        </p:nvGrpSpPr>
        <p:grpSpPr>
          <a:xfrm>
            <a:off x="3278303" y="5487409"/>
            <a:ext cx="628164" cy="613644"/>
            <a:chOff x="2803133" y="4136206"/>
            <a:chExt cx="1494916" cy="1606397"/>
          </a:xfrm>
        </p:grpSpPr>
        <p:grpSp>
          <p:nvGrpSpPr>
            <p:cNvPr id="623" name="Google Shape;623;p70"/>
            <p:cNvGrpSpPr/>
            <p:nvPr/>
          </p:nvGrpSpPr>
          <p:grpSpPr>
            <a:xfrm>
              <a:off x="2803133" y="4136206"/>
              <a:ext cx="1494916" cy="1606397"/>
              <a:chOff x="2812341" y="4784072"/>
              <a:chExt cx="422400" cy="453900"/>
            </a:xfrm>
          </p:grpSpPr>
          <p:sp>
            <p:nvSpPr>
              <p:cNvPr id="624" name="Google Shape;624;p70"/>
              <p:cNvSpPr/>
              <p:nvPr/>
            </p:nvSpPr>
            <p:spPr>
              <a:xfrm>
                <a:off x="2945691" y="4925733"/>
                <a:ext cx="155700" cy="168900"/>
              </a:xfrm>
              <a:custGeom>
                <a:rect b="b" l="l" r="r" t="t"/>
                <a:pathLst>
                  <a:path extrusionOk="0" h="120000" w="120000">
                    <a:moveTo>
                      <a:pt x="60035" y="5159"/>
                    </a:moveTo>
                    <a:lnTo>
                      <a:pt x="60035" y="5159"/>
                    </a:lnTo>
                    <a:cubicBezTo>
                      <a:pt x="45327" y="5159"/>
                      <a:pt x="31538" y="10812"/>
                      <a:pt x="21213" y="21201"/>
                    </a:cubicBezTo>
                    <a:cubicBezTo>
                      <a:pt x="10819" y="31590"/>
                      <a:pt x="5091" y="45300"/>
                      <a:pt x="5091" y="60000"/>
                    </a:cubicBezTo>
                    <a:cubicBezTo>
                      <a:pt x="5091" y="74628"/>
                      <a:pt x="10819" y="88409"/>
                      <a:pt x="21213" y="98798"/>
                    </a:cubicBezTo>
                    <a:cubicBezTo>
                      <a:pt x="31538" y="109116"/>
                      <a:pt x="45327" y="114840"/>
                      <a:pt x="60035" y="114840"/>
                    </a:cubicBezTo>
                    <a:cubicBezTo>
                      <a:pt x="74672" y="114840"/>
                      <a:pt x="88461" y="109116"/>
                      <a:pt x="98786" y="98798"/>
                    </a:cubicBezTo>
                    <a:cubicBezTo>
                      <a:pt x="109180" y="88409"/>
                      <a:pt x="114908" y="74628"/>
                      <a:pt x="114908" y="60000"/>
                    </a:cubicBezTo>
                    <a:cubicBezTo>
                      <a:pt x="114908" y="45300"/>
                      <a:pt x="109180" y="31590"/>
                      <a:pt x="98856" y="21201"/>
                    </a:cubicBezTo>
                    <a:cubicBezTo>
                      <a:pt x="88461" y="10812"/>
                      <a:pt x="74672" y="5159"/>
                      <a:pt x="60035" y="5159"/>
                    </a:cubicBezTo>
                    <a:close/>
                    <a:moveTo>
                      <a:pt x="60035" y="120000"/>
                    </a:moveTo>
                    <a:lnTo>
                      <a:pt x="60035" y="120000"/>
                    </a:lnTo>
                    <a:cubicBezTo>
                      <a:pt x="43983" y="120000"/>
                      <a:pt x="28921" y="113710"/>
                      <a:pt x="17536" y="102402"/>
                    </a:cubicBezTo>
                    <a:cubicBezTo>
                      <a:pt x="6222" y="91095"/>
                      <a:pt x="0" y="76042"/>
                      <a:pt x="0" y="60000"/>
                    </a:cubicBezTo>
                    <a:cubicBezTo>
                      <a:pt x="0" y="43957"/>
                      <a:pt x="6222" y="28904"/>
                      <a:pt x="17536" y="17597"/>
                    </a:cubicBezTo>
                    <a:cubicBezTo>
                      <a:pt x="28921" y="6219"/>
                      <a:pt x="43983" y="0"/>
                      <a:pt x="60035" y="0"/>
                    </a:cubicBezTo>
                    <a:cubicBezTo>
                      <a:pt x="76016" y="0"/>
                      <a:pt x="91078" y="6219"/>
                      <a:pt x="102463" y="17597"/>
                    </a:cubicBezTo>
                    <a:cubicBezTo>
                      <a:pt x="113777" y="28904"/>
                      <a:pt x="119999" y="43957"/>
                      <a:pt x="119999" y="60000"/>
                    </a:cubicBezTo>
                    <a:cubicBezTo>
                      <a:pt x="119999" y="76042"/>
                      <a:pt x="113777" y="91095"/>
                      <a:pt x="102463" y="102402"/>
                    </a:cubicBezTo>
                    <a:cubicBezTo>
                      <a:pt x="91149" y="113710"/>
                      <a:pt x="76016" y="120000"/>
                      <a:pt x="60035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cap="flat" cmpd="sng" w="9525">
                <a:solidFill>
                  <a:srgbClr val="1F56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0"/>
              <p:cNvSpPr/>
              <p:nvPr/>
            </p:nvSpPr>
            <p:spPr>
              <a:xfrm>
                <a:off x="2812341" y="4784072"/>
                <a:ext cx="422400" cy="453900"/>
              </a:xfrm>
              <a:custGeom>
                <a:rect b="b" l="l" r="r" t="t"/>
                <a:pathLst>
                  <a:path extrusionOk="0" h="120000" w="120000">
                    <a:moveTo>
                      <a:pt x="51289" y="117323"/>
                    </a:moveTo>
                    <a:lnTo>
                      <a:pt x="51289" y="117323"/>
                    </a:lnTo>
                    <a:lnTo>
                      <a:pt x="61836" y="118031"/>
                    </a:lnTo>
                    <a:cubicBezTo>
                      <a:pt x="63672" y="112888"/>
                      <a:pt x="66243" y="105646"/>
                      <a:pt x="66453" y="104990"/>
                    </a:cubicBezTo>
                    <a:cubicBezTo>
                      <a:pt x="66480" y="104885"/>
                      <a:pt x="66506" y="104806"/>
                      <a:pt x="66558" y="104727"/>
                    </a:cubicBezTo>
                    <a:cubicBezTo>
                      <a:pt x="66689" y="104465"/>
                      <a:pt x="66952" y="104281"/>
                      <a:pt x="67240" y="104255"/>
                    </a:cubicBezTo>
                    <a:cubicBezTo>
                      <a:pt x="72435" y="103389"/>
                      <a:pt x="77367" y="101683"/>
                      <a:pt x="81906" y="99138"/>
                    </a:cubicBezTo>
                    <a:cubicBezTo>
                      <a:pt x="82195" y="98980"/>
                      <a:pt x="82588" y="98980"/>
                      <a:pt x="82877" y="99164"/>
                    </a:cubicBezTo>
                    <a:lnTo>
                      <a:pt x="94368" y="106669"/>
                    </a:lnTo>
                    <a:lnTo>
                      <a:pt x="102317" y="99741"/>
                    </a:lnTo>
                    <a:lnTo>
                      <a:pt x="96309" y="87172"/>
                    </a:lnTo>
                    <a:cubicBezTo>
                      <a:pt x="96178" y="86857"/>
                      <a:pt x="96204" y="86490"/>
                      <a:pt x="96414" y="86201"/>
                    </a:cubicBezTo>
                    <a:cubicBezTo>
                      <a:pt x="99510" y="81898"/>
                      <a:pt x="101792" y="77200"/>
                      <a:pt x="103209" y="72241"/>
                    </a:cubicBezTo>
                    <a:cubicBezTo>
                      <a:pt x="103314" y="71900"/>
                      <a:pt x="103576" y="71637"/>
                      <a:pt x="103917" y="71559"/>
                    </a:cubicBezTo>
                    <a:lnTo>
                      <a:pt x="117297" y="68698"/>
                    </a:lnTo>
                    <a:lnTo>
                      <a:pt x="118032" y="58150"/>
                    </a:lnTo>
                    <a:lnTo>
                      <a:pt x="104940" y="53479"/>
                    </a:lnTo>
                    <a:cubicBezTo>
                      <a:pt x="104599" y="53347"/>
                      <a:pt x="104363" y="53059"/>
                      <a:pt x="104311" y="52718"/>
                    </a:cubicBezTo>
                    <a:cubicBezTo>
                      <a:pt x="103471" y="47574"/>
                      <a:pt x="101792" y="42667"/>
                      <a:pt x="99274" y="38128"/>
                    </a:cubicBezTo>
                    <a:cubicBezTo>
                      <a:pt x="99116" y="37839"/>
                      <a:pt x="99116" y="37472"/>
                      <a:pt x="99274" y="37183"/>
                    </a:cubicBezTo>
                    <a:cubicBezTo>
                      <a:pt x="99326" y="37130"/>
                      <a:pt x="99352" y="37078"/>
                      <a:pt x="99405" y="37026"/>
                    </a:cubicBezTo>
                    <a:lnTo>
                      <a:pt x="106672" y="25663"/>
                    </a:lnTo>
                    <a:lnTo>
                      <a:pt x="99746" y="17686"/>
                    </a:lnTo>
                    <a:lnTo>
                      <a:pt x="87205" y="23590"/>
                    </a:lnTo>
                    <a:cubicBezTo>
                      <a:pt x="86891" y="23748"/>
                      <a:pt x="86523" y="23695"/>
                      <a:pt x="86235" y="23511"/>
                    </a:cubicBezTo>
                    <a:cubicBezTo>
                      <a:pt x="81958" y="20415"/>
                      <a:pt x="77262" y="18132"/>
                      <a:pt x="72304" y="16715"/>
                    </a:cubicBezTo>
                    <a:cubicBezTo>
                      <a:pt x="71963" y="16636"/>
                      <a:pt x="71727" y="16348"/>
                      <a:pt x="71648" y="16006"/>
                    </a:cubicBezTo>
                    <a:lnTo>
                      <a:pt x="68736" y="2676"/>
                    </a:lnTo>
                    <a:lnTo>
                      <a:pt x="58189" y="1941"/>
                    </a:lnTo>
                    <a:lnTo>
                      <a:pt x="53493" y="14931"/>
                    </a:lnTo>
                    <a:cubicBezTo>
                      <a:pt x="53467" y="15009"/>
                      <a:pt x="53441" y="15088"/>
                      <a:pt x="53414" y="15141"/>
                    </a:cubicBezTo>
                    <a:cubicBezTo>
                      <a:pt x="53283" y="15403"/>
                      <a:pt x="53021" y="15587"/>
                      <a:pt x="52732" y="15639"/>
                    </a:cubicBezTo>
                    <a:cubicBezTo>
                      <a:pt x="47590" y="16479"/>
                      <a:pt x="42684" y="18184"/>
                      <a:pt x="38119" y="20730"/>
                    </a:cubicBezTo>
                    <a:cubicBezTo>
                      <a:pt x="37857" y="20861"/>
                      <a:pt x="37542" y="20887"/>
                      <a:pt x="37280" y="20756"/>
                    </a:cubicBezTo>
                    <a:cubicBezTo>
                      <a:pt x="37149" y="20704"/>
                      <a:pt x="37070" y="20651"/>
                      <a:pt x="36965" y="20546"/>
                    </a:cubicBezTo>
                    <a:lnTo>
                      <a:pt x="25658" y="13304"/>
                    </a:lnTo>
                    <a:lnTo>
                      <a:pt x="17708" y="20205"/>
                    </a:lnTo>
                    <a:lnTo>
                      <a:pt x="24031" y="32223"/>
                    </a:lnTo>
                    <a:cubicBezTo>
                      <a:pt x="24188" y="32538"/>
                      <a:pt x="24162" y="32932"/>
                      <a:pt x="23952" y="33221"/>
                    </a:cubicBezTo>
                    <a:cubicBezTo>
                      <a:pt x="20647" y="37655"/>
                      <a:pt x="18233" y="42562"/>
                      <a:pt x="16790" y="47784"/>
                    </a:cubicBezTo>
                    <a:cubicBezTo>
                      <a:pt x="16685" y="48125"/>
                      <a:pt x="16423" y="48362"/>
                      <a:pt x="16055" y="48440"/>
                    </a:cubicBezTo>
                    <a:lnTo>
                      <a:pt x="2702" y="51274"/>
                    </a:lnTo>
                    <a:lnTo>
                      <a:pt x="1967" y="61797"/>
                    </a:lnTo>
                    <a:lnTo>
                      <a:pt x="15111" y="66520"/>
                    </a:lnTo>
                    <a:cubicBezTo>
                      <a:pt x="15426" y="66625"/>
                      <a:pt x="15662" y="66914"/>
                      <a:pt x="15741" y="67255"/>
                    </a:cubicBezTo>
                    <a:cubicBezTo>
                      <a:pt x="16580" y="72425"/>
                      <a:pt x="18312" y="77358"/>
                      <a:pt x="20883" y="81924"/>
                    </a:cubicBezTo>
                    <a:cubicBezTo>
                      <a:pt x="21066" y="82239"/>
                      <a:pt x="21040" y="82632"/>
                      <a:pt x="20857" y="82921"/>
                    </a:cubicBezTo>
                    <a:lnTo>
                      <a:pt x="13327" y="94388"/>
                    </a:lnTo>
                    <a:lnTo>
                      <a:pt x="20253" y="102366"/>
                    </a:lnTo>
                    <a:lnTo>
                      <a:pt x="32846" y="96278"/>
                    </a:lnTo>
                    <a:cubicBezTo>
                      <a:pt x="33161" y="96146"/>
                      <a:pt x="33528" y="96173"/>
                      <a:pt x="33817" y="96383"/>
                    </a:cubicBezTo>
                    <a:cubicBezTo>
                      <a:pt x="38119" y="99479"/>
                      <a:pt x="42868" y="101762"/>
                      <a:pt x="47879" y="103179"/>
                    </a:cubicBezTo>
                    <a:cubicBezTo>
                      <a:pt x="48272" y="103284"/>
                      <a:pt x="48535" y="103599"/>
                      <a:pt x="48587" y="103993"/>
                    </a:cubicBezTo>
                    <a:cubicBezTo>
                      <a:pt x="48587" y="104045"/>
                      <a:pt x="48587" y="104071"/>
                      <a:pt x="48587" y="104097"/>
                    </a:cubicBezTo>
                    <a:cubicBezTo>
                      <a:pt x="48692" y="104990"/>
                      <a:pt x="50240" y="112337"/>
                      <a:pt x="51289" y="117323"/>
                    </a:cubicBezTo>
                    <a:close/>
                    <a:moveTo>
                      <a:pt x="62492" y="120000"/>
                    </a:moveTo>
                    <a:lnTo>
                      <a:pt x="62492" y="120000"/>
                    </a:lnTo>
                    <a:cubicBezTo>
                      <a:pt x="62466" y="120000"/>
                      <a:pt x="62439" y="120000"/>
                      <a:pt x="62413" y="119973"/>
                    </a:cubicBezTo>
                    <a:lnTo>
                      <a:pt x="50450" y="119160"/>
                    </a:lnTo>
                    <a:cubicBezTo>
                      <a:pt x="50030" y="119134"/>
                      <a:pt x="49663" y="118819"/>
                      <a:pt x="49584" y="118399"/>
                    </a:cubicBezTo>
                    <a:cubicBezTo>
                      <a:pt x="47826" y="110185"/>
                      <a:pt x="47039" y="106538"/>
                      <a:pt x="46829" y="104858"/>
                    </a:cubicBezTo>
                    <a:cubicBezTo>
                      <a:pt x="41976" y="103415"/>
                      <a:pt x="37385" y="101211"/>
                      <a:pt x="33161" y="98246"/>
                    </a:cubicBezTo>
                    <a:lnTo>
                      <a:pt x="20437" y="104386"/>
                    </a:lnTo>
                    <a:cubicBezTo>
                      <a:pt x="20043" y="104570"/>
                      <a:pt x="19571" y="104465"/>
                      <a:pt x="19282" y="104150"/>
                    </a:cubicBezTo>
                    <a:lnTo>
                      <a:pt x="11412" y="95097"/>
                    </a:lnTo>
                    <a:cubicBezTo>
                      <a:pt x="11123" y="94782"/>
                      <a:pt x="11097" y="94310"/>
                      <a:pt x="11333" y="93968"/>
                    </a:cubicBezTo>
                    <a:lnTo>
                      <a:pt x="18941" y="82344"/>
                    </a:lnTo>
                    <a:cubicBezTo>
                      <a:pt x="16501" y="77909"/>
                      <a:pt x="14822" y="73107"/>
                      <a:pt x="13957" y="68121"/>
                    </a:cubicBezTo>
                    <a:lnTo>
                      <a:pt x="655" y="63345"/>
                    </a:lnTo>
                    <a:cubicBezTo>
                      <a:pt x="262" y="63214"/>
                      <a:pt x="0" y="62820"/>
                      <a:pt x="26" y="62401"/>
                    </a:cubicBezTo>
                    <a:lnTo>
                      <a:pt x="839" y="50435"/>
                    </a:lnTo>
                    <a:cubicBezTo>
                      <a:pt x="891" y="49989"/>
                      <a:pt x="1180" y="49647"/>
                      <a:pt x="1600" y="49569"/>
                    </a:cubicBezTo>
                    <a:lnTo>
                      <a:pt x="15111" y="46708"/>
                    </a:lnTo>
                    <a:cubicBezTo>
                      <a:pt x="16606" y="41670"/>
                      <a:pt x="18941" y="36921"/>
                      <a:pt x="22063" y="32591"/>
                    </a:cubicBezTo>
                    <a:lnTo>
                      <a:pt x="15688" y="20441"/>
                    </a:lnTo>
                    <a:cubicBezTo>
                      <a:pt x="15478" y="20048"/>
                      <a:pt x="15557" y="19549"/>
                      <a:pt x="15898" y="19260"/>
                    </a:cubicBezTo>
                    <a:lnTo>
                      <a:pt x="24949" y="11388"/>
                    </a:lnTo>
                    <a:cubicBezTo>
                      <a:pt x="25264" y="11126"/>
                      <a:pt x="25710" y="11073"/>
                      <a:pt x="26077" y="11309"/>
                    </a:cubicBezTo>
                    <a:lnTo>
                      <a:pt x="37726" y="18788"/>
                    </a:lnTo>
                    <a:cubicBezTo>
                      <a:pt x="42160" y="16374"/>
                      <a:pt x="46908" y="14721"/>
                      <a:pt x="51867" y="13855"/>
                    </a:cubicBezTo>
                    <a:lnTo>
                      <a:pt x="56641" y="629"/>
                    </a:lnTo>
                    <a:cubicBezTo>
                      <a:pt x="56773" y="236"/>
                      <a:pt x="57140" y="0"/>
                      <a:pt x="57612" y="0"/>
                    </a:cubicBezTo>
                    <a:lnTo>
                      <a:pt x="69575" y="839"/>
                    </a:lnTo>
                    <a:cubicBezTo>
                      <a:pt x="69995" y="865"/>
                      <a:pt x="70362" y="1154"/>
                      <a:pt x="70441" y="1574"/>
                    </a:cubicBezTo>
                    <a:lnTo>
                      <a:pt x="73379" y="15062"/>
                    </a:lnTo>
                    <a:cubicBezTo>
                      <a:pt x="78181" y="16479"/>
                      <a:pt x="82719" y="18683"/>
                      <a:pt x="86891" y="21622"/>
                    </a:cubicBezTo>
                    <a:lnTo>
                      <a:pt x="99588" y="15665"/>
                    </a:lnTo>
                    <a:cubicBezTo>
                      <a:pt x="99956" y="15482"/>
                      <a:pt x="100428" y="15587"/>
                      <a:pt x="100690" y="15902"/>
                    </a:cubicBezTo>
                    <a:lnTo>
                      <a:pt x="108587" y="24955"/>
                    </a:lnTo>
                    <a:cubicBezTo>
                      <a:pt x="108850" y="25270"/>
                      <a:pt x="108902" y="25742"/>
                      <a:pt x="108666" y="26083"/>
                    </a:cubicBezTo>
                    <a:lnTo>
                      <a:pt x="101215" y="37708"/>
                    </a:lnTo>
                    <a:cubicBezTo>
                      <a:pt x="103602" y="42143"/>
                      <a:pt x="105255" y="46892"/>
                      <a:pt x="106121" y="51852"/>
                    </a:cubicBezTo>
                    <a:lnTo>
                      <a:pt x="119344" y="56601"/>
                    </a:lnTo>
                    <a:cubicBezTo>
                      <a:pt x="119763" y="56759"/>
                      <a:pt x="119999" y="57152"/>
                      <a:pt x="119973" y="57572"/>
                    </a:cubicBezTo>
                    <a:lnTo>
                      <a:pt x="119160" y="69538"/>
                    </a:lnTo>
                    <a:cubicBezTo>
                      <a:pt x="119134" y="69984"/>
                      <a:pt x="118819" y="70325"/>
                      <a:pt x="118399" y="70404"/>
                    </a:cubicBezTo>
                    <a:lnTo>
                      <a:pt x="104888" y="73317"/>
                    </a:lnTo>
                    <a:cubicBezTo>
                      <a:pt x="103445" y="78119"/>
                      <a:pt x="101241" y="82659"/>
                      <a:pt x="98277" y="86857"/>
                    </a:cubicBezTo>
                    <a:lnTo>
                      <a:pt x="104363" y="99584"/>
                    </a:lnTo>
                    <a:cubicBezTo>
                      <a:pt x="104547" y="99951"/>
                      <a:pt x="104442" y="100424"/>
                      <a:pt x="104127" y="100712"/>
                    </a:cubicBezTo>
                    <a:lnTo>
                      <a:pt x="95076" y="108585"/>
                    </a:lnTo>
                    <a:cubicBezTo>
                      <a:pt x="94761" y="108873"/>
                      <a:pt x="94289" y="108900"/>
                      <a:pt x="93922" y="108663"/>
                    </a:cubicBezTo>
                    <a:lnTo>
                      <a:pt x="82326" y="101080"/>
                    </a:lnTo>
                    <a:cubicBezTo>
                      <a:pt x="77892" y="103494"/>
                      <a:pt x="73117" y="105147"/>
                      <a:pt x="68080" y="106039"/>
                    </a:cubicBezTo>
                    <a:cubicBezTo>
                      <a:pt x="67634" y="107483"/>
                      <a:pt x="66427" y="110894"/>
                      <a:pt x="63384" y="119370"/>
                    </a:cubicBezTo>
                    <a:cubicBezTo>
                      <a:pt x="63253" y="119737"/>
                      <a:pt x="62885" y="120000"/>
                      <a:pt x="62492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cap="flat" cmpd="sng" w="9525">
                <a:solidFill>
                  <a:srgbClr val="1F56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6" name="Google Shape;626;p70"/>
            <p:cNvSpPr/>
            <p:nvPr/>
          </p:nvSpPr>
          <p:spPr>
            <a:xfrm rot="5400000">
              <a:off x="3385789" y="4836159"/>
              <a:ext cx="402300" cy="201000"/>
            </a:xfrm>
            <a:prstGeom prst="triangle">
              <a:avLst>
                <a:gd fmla="val 54546" name="adj"/>
              </a:avLst>
            </a:prstGeom>
            <a:solidFill>
              <a:srgbClr val="1F56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7" name="Google Shape;627;p70"/>
          <p:cNvSpPr txBox="1"/>
          <p:nvPr/>
        </p:nvSpPr>
        <p:spPr>
          <a:xfrm>
            <a:off x="3961483" y="5679533"/>
            <a:ext cx="159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Controller Manager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8" name="Google Shape;628;p70"/>
          <p:cNvGrpSpPr/>
          <p:nvPr/>
        </p:nvGrpSpPr>
        <p:grpSpPr>
          <a:xfrm>
            <a:off x="2035074" y="3900932"/>
            <a:ext cx="478178" cy="652287"/>
            <a:chOff x="1131075" y="4402117"/>
            <a:chExt cx="633600" cy="864300"/>
          </a:xfrm>
        </p:grpSpPr>
        <p:sp>
          <p:nvSpPr>
            <p:cNvPr id="629" name="Google Shape;629;p70"/>
            <p:cNvSpPr/>
            <p:nvPr/>
          </p:nvSpPr>
          <p:spPr>
            <a:xfrm>
              <a:off x="1131075" y="4402117"/>
              <a:ext cx="633600" cy="864300"/>
            </a:xfrm>
            <a:prstGeom prst="can">
              <a:avLst>
                <a:gd fmla="val 14091" name="adj"/>
              </a:avLst>
            </a:prstGeom>
            <a:solidFill>
              <a:srgbClr val="1F56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0" name="Google Shape;630;p70"/>
            <p:cNvGrpSpPr/>
            <p:nvPr/>
          </p:nvGrpSpPr>
          <p:grpSpPr>
            <a:xfrm>
              <a:off x="1270932" y="4623022"/>
              <a:ext cx="354187" cy="422428"/>
              <a:chOff x="6161088" y="3733800"/>
              <a:chExt cx="1276350" cy="1522263"/>
            </a:xfrm>
          </p:grpSpPr>
          <p:sp>
            <p:nvSpPr>
              <p:cNvPr id="631" name="Google Shape;631;p70"/>
              <p:cNvSpPr/>
              <p:nvPr/>
            </p:nvSpPr>
            <p:spPr>
              <a:xfrm>
                <a:off x="7170738" y="5122863"/>
                <a:ext cx="266700" cy="133200"/>
              </a:xfrm>
              <a:custGeom>
                <a:rect b="b" l="l" r="r" t="t"/>
                <a:pathLst>
                  <a:path extrusionOk="0" h="120000" w="120000">
                    <a:moveTo>
                      <a:pt x="119838" y="0"/>
                    </a:moveTo>
                    <a:lnTo>
                      <a:pt x="59919" y="119675"/>
                    </a:lnTo>
                    <a:lnTo>
                      <a:pt x="59919" y="11967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2" name="Google Shape;632;p70"/>
              <p:cNvCxnSpPr/>
              <p:nvPr/>
            </p:nvCxnSpPr>
            <p:spPr>
              <a:xfrm flipH="1" rot="10800000">
                <a:off x="7304088" y="4875338"/>
                <a:ext cx="1500" cy="3777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633" name="Google Shape;633;p70"/>
              <p:cNvSpPr/>
              <p:nvPr/>
            </p:nvSpPr>
            <p:spPr>
              <a:xfrm>
                <a:off x="6161088" y="3733800"/>
                <a:ext cx="1144500" cy="1387500"/>
              </a:xfrm>
              <a:custGeom>
                <a:rect b="b" l="l" r="r" t="t"/>
                <a:pathLst>
                  <a:path extrusionOk="0" h="120000" w="120000">
                    <a:moveTo>
                      <a:pt x="119962" y="80841"/>
                    </a:moveTo>
                    <a:lnTo>
                      <a:pt x="119962" y="40155"/>
                    </a:lnTo>
                    <a:cubicBezTo>
                      <a:pt x="119962" y="38722"/>
                      <a:pt x="119094" y="37071"/>
                      <a:pt x="117923" y="36105"/>
                    </a:cubicBezTo>
                    <a:lnTo>
                      <a:pt x="78402" y="1744"/>
                    </a:lnTo>
                    <a:cubicBezTo>
                      <a:pt x="77231" y="716"/>
                      <a:pt x="75117" y="0"/>
                      <a:pt x="73419" y="0"/>
                    </a:cubicBezTo>
                    <a:lnTo>
                      <a:pt x="16722" y="0"/>
                    </a:lnTo>
                    <a:cubicBezTo>
                      <a:pt x="7587" y="0"/>
                      <a:pt x="0" y="6137"/>
                      <a:pt x="0" y="13769"/>
                    </a:cubicBezTo>
                    <a:lnTo>
                      <a:pt x="0" y="106168"/>
                    </a:lnTo>
                    <a:cubicBezTo>
                      <a:pt x="0" y="113738"/>
                      <a:pt x="7474" y="119968"/>
                      <a:pt x="16722" y="119968"/>
                    </a:cubicBezTo>
                    <a:lnTo>
                      <a:pt x="90028" y="119968"/>
                    </a:lnTo>
                  </a:path>
                </a:pathLst>
              </a:cu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70"/>
              <p:cNvSpPr/>
              <p:nvPr/>
            </p:nvSpPr>
            <p:spPr>
              <a:xfrm>
                <a:off x="6850063" y="3733800"/>
                <a:ext cx="453900" cy="476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88115"/>
                    </a:lnTo>
                    <a:cubicBezTo>
                      <a:pt x="0" y="105738"/>
                      <a:pt x="15023" y="119909"/>
                      <a:pt x="33185" y="119909"/>
                    </a:cubicBezTo>
                    <a:lnTo>
                      <a:pt x="119904" y="119909"/>
                    </a:lnTo>
                  </a:path>
                </a:pathLst>
              </a:cu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5" name="Google Shape;635;p70"/>
              <p:cNvCxnSpPr/>
              <p:nvPr/>
            </p:nvCxnSpPr>
            <p:spPr>
              <a:xfrm>
                <a:off x="6303963" y="4040188"/>
                <a:ext cx="428700" cy="15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70"/>
              <p:cNvCxnSpPr/>
              <p:nvPr/>
            </p:nvCxnSpPr>
            <p:spPr>
              <a:xfrm>
                <a:off x="6303963" y="4249738"/>
                <a:ext cx="428700" cy="15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70"/>
              <p:cNvCxnSpPr/>
              <p:nvPr/>
            </p:nvCxnSpPr>
            <p:spPr>
              <a:xfrm>
                <a:off x="6303965" y="445770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8" name="Google Shape;638;p70"/>
              <p:cNvCxnSpPr/>
              <p:nvPr/>
            </p:nvCxnSpPr>
            <p:spPr>
              <a:xfrm>
                <a:off x="6303963" y="466725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639" name="Google Shape;639;p70"/>
              <p:cNvCxnSpPr/>
              <p:nvPr/>
            </p:nvCxnSpPr>
            <p:spPr>
              <a:xfrm>
                <a:off x="6303963" y="4876800"/>
                <a:ext cx="716100" cy="1500"/>
              </a:xfrm>
              <a:prstGeom prst="straightConnector1">
                <a:avLst/>
              </a:prstGeom>
              <a:solidFill>
                <a:srgbClr val="1F567A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</p:grpSp>
      <p:sp>
        <p:nvSpPr>
          <p:cNvPr id="640" name="Google Shape;640;p70"/>
          <p:cNvSpPr/>
          <p:nvPr/>
        </p:nvSpPr>
        <p:spPr>
          <a:xfrm>
            <a:off x="6006935" y="4116751"/>
            <a:ext cx="210300" cy="228300"/>
          </a:xfrm>
          <a:custGeom>
            <a:rect b="b" l="l" r="r" t="t"/>
            <a:pathLst>
              <a:path extrusionOk="0" h="120000" w="120000">
                <a:moveTo>
                  <a:pt x="60035" y="5159"/>
                </a:moveTo>
                <a:lnTo>
                  <a:pt x="60035" y="5159"/>
                </a:lnTo>
                <a:cubicBezTo>
                  <a:pt x="45327" y="5159"/>
                  <a:pt x="31538" y="10812"/>
                  <a:pt x="21213" y="21201"/>
                </a:cubicBezTo>
                <a:cubicBezTo>
                  <a:pt x="10819" y="31590"/>
                  <a:pt x="5091" y="45300"/>
                  <a:pt x="5091" y="60000"/>
                </a:cubicBezTo>
                <a:cubicBezTo>
                  <a:pt x="5091" y="74628"/>
                  <a:pt x="10819" y="88409"/>
                  <a:pt x="21213" y="98798"/>
                </a:cubicBezTo>
                <a:cubicBezTo>
                  <a:pt x="31538" y="109116"/>
                  <a:pt x="45327" y="114840"/>
                  <a:pt x="60035" y="114840"/>
                </a:cubicBezTo>
                <a:cubicBezTo>
                  <a:pt x="74672" y="114840"/>
                  <a:pt x="88461" y="109116"/>
                  <a:pt x="98786" y="98798"/>
                </a:cubicBezTo>
                <a:cubicBezTo>
                  <a:pt x="109180" y="88409"/>
                  <a:pt x="114908" y="74628"/>
                  <a:pt x="114908" y="60000"/>
                </a:cubicBezTo>
                <a:cubicBezTo>
                  <a:pt x="114908" y="45300"/>
                  <a:pt x="109180" y="31590"/>
                  <a:pt x="98856" y="21201"/>
                </a:cubicBezTo>
                <a:cubicBezTo>
                  <a:pt x="88461" y="10812"/>
                  <a:pt x="74672" y="5159"/>
                  <a:pt x="60035" y="5159"/>
                </a:cubicBezTo>
                <a:close/>
                <a:moveTo>
                  <a:pt x="60035" y="120000"/>
                </a:moveTo>
                <a:lnTo>
                  <a:pt x="60035" y="120000"/>
                </a:lnTo>
                <a:cubicBezTo>
                  <a:pt x="43983" y="120000"/>
                  <a:pt x="28921" y="113710"/>
                  <a:pt x="17536" y="102402"/>
                </a:cubicBezTo>
                <a:cubicBezTo>
                  <a:pt x="6222" y="91095"/>
                  <a:pt x="0" y="76042"/>
                  <a:pt x="0" y="60000"/>
                </a:cubicBezTo>
                <a:cubicBezTo>
                  <a:pt x="0" y="43957"/>
                  <a:pt x="6222" y="28904"/>
                  <a:pt x="17536" y="17597"/>
                </a:cubicBezTo>
                <a:cubicBezTo>
                  <a:pt x="28921" y="6219"/>
                  <a:pt x="43983" y="0"/>
                  <a:pt x="60035" y="0"/>
                </a:cubicBezTo>
                <a:cubicBezTo>
                  <a:pt x="76016" y="0"/>
                  <a:pt x="91078" y="6219"/>
                  <a:pt x="102463" y="17597"/>
                </a:cubicBezTo>
                <a:cubicBezTo>
                  <a:pt x="113777" y="28904"/>
                  <a:pt x="119999" y="43957"/>
                  <a:pt x="119999" y="60000"/>
                </a:cubicBezTo>
                <a:cubicBezTo>
                  <a:pt x="119999" y="76042"/>
                  <a:pt x="113777" y="91095"/>
                  <a:pt x="102463" y="102402"/>
                </a:cubicBezTo>
                <a:cubicBezTo>
                  <a:pt x="91149" y="113710"/>
                  <a:pt x="76016" y="120000"/>
                  <a:pt x="60035" y="120000"/>
                </a:cubicBezTo>
                <a:close/>
              </a:path>
            </a:pathLst>
          </a:custGeom>
          <a:solidFill>
            <a:srgbClr val="1F567A"/>
          </a:solidFill>
          <a:ln cap="flat" cmpd="sng" w="9525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0"/>
          <p:cNvSpPr/>
          <p:nvPr/>
        </p:nvSpPr>
        <p:spPr>
          <a:xfrm>
            <a:off x="5798091" y="3925218"/>
            <a:ext cx="627900" cy="614100"/>
          </a:xfrm>
          <a:custGeom>
            <a:rect b="b" l="l" r="r" t="t"/>
            <a:pathLst>
              <a:path extrusionOk="0" h="120000" w="120000">
                <a:moveTo>
                  <a:pt x="51289" y="117323"/>
                </a:moveTo>
                <a:lnTo>
                  <a:pt x="51289" y="117323"/>
                </a:lnTo>
                <a:lnTo>
                  <a:pt x="61836" y="118031"/>
                </a:lnTo>
                <a:cubicBezTo>
                  <a:pt x="63672" y="112888"/>
                  <a:pt x="66243" y="105646"/>
                  <a:pt x="66453" y="104990"/>
                </a:cubicBezTo>
                <a:cubicBezTo>
                  <a:pt x="66480" y="104885"/>
                  <a:pt x="66506" y="104806"/>
                  <a:pt x="66558" y="104727"/>
                </a:cubicBezTo>
                <a:cubicBezTo>
                  <a:pt x="66689" y="104465"/>
                  <a:pt x="66952" y="104281"/>
                  <a:pt x="67240" y="104255"/>
                </a:cubicBezTo>
                <a:cubicBezTo>
                  <a:pt x="72435" y="103389"/>
                  <a:pt x="77367" y="101683"/>
                  <a:pt x="81906" y="99138"/>
                </a:cubicBezTo>
                <a:cubicBezTo>
                  <a:pt x="82195" y="98980"/>
                  <a:pt x="82588" y="98980"/>
                  <a:pt x="82877" y="99164"/>
                </a:cubicBezTo>
                <a:lnTo>
                  <a:pt x="94368" y="106669"/>
                </a:lnTo>
                <a:lnTo>
                  <a:pt x="102317" y="99741"/>
                </a:lnTo>
                <a:lnTo>
                  <a:pt x="96309" y="87172"/>
                </a:lnTo>
                <a:cubicBezTo>
                  <a:pt x="96178" y="86857"/>
                  <a:pt x="96204" y="86490"/>
                  <a:pt x="96414" y="86201"/>
                </a:cubicBezTo>
                <a:cubicBezTo>
                  <a:pt x="99510" y="81898"/>
                  <a:pt x="101792" y="77200"/>
                  <a:pt x="103209" y="72241"/>
                </a:cubicBezTo>
                <a:cubicBezTo>
                  <a:pt x="103314" y="71900"/>
                  <a:pt x="103576" y="71637"/>
                  <a:pt x="103917" y="71559"/>
                </a:cubicBezTo>
                <a:lnTo>
                  <a:pt x="117297" y="68698"/>
                </a:lnTo>
                <a:lnTo>
                  <a:pt x="118032" y="58150"/>
                </a:lnTo>
                <a:lnTo>
                  <a:pt x="104940" y="53479"/>
                </a:lnTo>
                <a:cubicBezTo>
                  <a:pt x="104599" y="53347"/>
                  <a:pt x="104363" y="53059"/>
                  <a:pt x="104311" y="52718"/>
                </a:cubicBezTo>
                <a:cubicBezTo>
                  <a:pt x="103471" y="47574"/>
                  <a:pt x="101792" y="42667"/>
                  <a:pt x="99274" y="38128"/>
                </a:cubicBezTo>
                <a:cubicBezTo>
                  <a:pt x="99116" y="37839"/>
                  <a:pt x="99116" y="37472"/>
                  <a:pt x="99274" y="37183"/>
                </a:cubicBezTo>
                <a:cubicBezTo>
                  <a:pt x="99326" y="37130"/>
                  <a:pt x="99352" y="37078"/>
                  <a:pt x="99405" y="37026"/>
                </a:cubicBezTo>
                <a:lnTo>
                  <a:pt x="106672" y="25663"/>
                </a:lnTo>
                <a:lnTo>
                  <a:pt x="99746" y="17686"/>
                </a:lnTo>
                <a:lnTo>
                  <a:pt x="87205" y="23590"/>
                </a:lnTo>
                <a:cubicBezTo>
                  <a:pt x="86891" y="23748"/>
                  <a:pt x="86523" y="23695"/>
                  <a:pt x="86235" y="23511"/>
                </a:cubicBezTo>
                <a:cubicBezTo>
                  <a:pt x="81958" y="20415"/>
                  <a:pt x="77262" y="18132"/>
                  <a:pt x="72304" y="16715"/>
                </a:cubicBezTo>
                <a:cubicBezTo>
                  <a:pt x="71963" y="16636"/>
                  <a:pt x="71727" y="16348"/>
                  <a:pt x="71648" y="16006"/>
                </a:cubicBezTo>
                <a:lnTo>
                  <a:pt x="68736" y="2676"/>
                </a:lnTo>
                <a:lnTo>
                  <a:pt x="58189" y="1941"/>
                </a:lnTo>
                <a:lnTo>
                  <a:pt x="53493" y="14931"/>
                </a:lnTo>
                <a:cubicBezTo>
                  <a:pt x="53467" y="15009"/>
                  <a:pt x="53441" y="15088"/>
                  <a:pt x="53414" y="15141"/>
                </a:cubicBezTo>
                <a:cubicBezTo>
                  <a:pt x="53283" y="15403"/>
                  <a:pt x="53021" y="15587"/>
                  <a:pt x="52732" y="15639"/>
                </a:cubicBezTo>
                <a:cubicBezTo>
                  <a:pt x="47590" y="16479"/>
                  <a:pt x="42684" y="18184"/>
                  <a:pt x="38119" y="20730"/>
                </a:cubicBezTo>
                <a:cubicBezTo>
                  <a:pt x="37857" y="20861"/>
                  <a:pt x="37542" y="20887"/>
                  <a:pt x="37280" y="20756"/>
                </a:cubicBezTo>
                <a:cubicBezTo>
                  <a:pt x="37149" y="20704"/>
                  <a:pt x="37070" y="20651"/>
                  <a:pt x="36965" y="20546"/>
                </a:cubicBezTo>
                <a:lnTo>
                  <a:pt x="25658" y="13304"/>
                </a:lnTo>
                <a:lnTo>
                  <a:pt x="17708" y="20205"/>
                </a:lnTo>
                <a:lnTo>
                  <a:pt x="24031" y="32223"/>
                </a:lnTo>
                <a:cubicBezTo>
                  <a:pt x="24188" y="32538"/>
                  <a:pt x="24162" y="32932"/>
                  <a:pt x="23952" y="33221"/>
                </a:cubicBezTo>
                <a:cubicBezTo>
                  <a:pt x="20647" y="37655"/>
                  <a:pt x="18233" y="42562"/>
                  <a:pt x="16790" y="47784"/>
                </a:cubicBezTo>
                <a:cubicBezTo>
                  <a:pt x="16685" y="48125"/>
                  <a:pt x="16423" y="48362"/>
                  <a:pt x="16055" y="48440"/>
                </a:cubicBezTo>
                <a:lnTo>
                  <a:pt x="2702" y="51274"/>
                </a:lnTo>
                <a:lnTo>
                  <a:pt x="1967" y="61797"/>
                </a:lnTo>
                <a:lnTo>
                  <a:pt x="15111" y="66520"/>
                </a:lnTo>
                <a:cubicBezTo>
                  <a:pt x="15426" y="66625"/>
                  <a:pt x="15662" y="66914"/>
                  <a:pt x="15741" y="67255"/>
                </a:cubicBezTo>
                <a:cubicBezTo>
                  <a:pt x="16580" y="72425"/>
                  <a:pt x="18312" y="77358"/>
                  <a:pt x="20883" y="81924"/>
                </a:cubicBezTo>
                <a:cubicBezTo>
                  <a:pt x="21066" y="82239"/>
                  <a:pt x="21040" y="82632"/>
                  <a:pt x="20857" y="82921"/>
                </a:cubicBezTo>
                <a:lnTo>
                  <a:pt x="13327" y="94388"/>
                </a:lnTo>
                <a:lnTo>
                  <a:pt x="20253" y="102366"/>
                </a:lnTo>
                <a:lnTo>
                  <a:pt x="32846" y="96278"/>
                </a:lnTo>
                <a:cubicBezTo>
                  <a:pt x="33161" y="96146"/>
                  <a:pt x="33528" y="96173"/>
                  <a:pt x="33817" y="96383"/>
                </a:cubicBezTo>
                <a:cubicBezTo>
                  <a:pt x="38119" y="99479"/>
                  <a:pt x="42868" y="101762"/>
                  <a:pt x="47879" y="103179"/>
                </a:cubicBezTo>
                <a:cubicBezTo>
                  <a:pt x="48272" y="103284"/>
                  <a:pt x="48535" y="103599"/>
                  <a:pt x="48587" y="103993"/>
                </a:cubicBezTo>
                <a:cubicBezTo>
                  <a:pt x="48587" y="104045"/>
                  <a:pt x="48587" y="104071"/>
                  <a:pt x="48587" y="104097"/>
                </a:cubicBezTo>
                <a:cubicBezTo>
                  <a:pt x="48692" y="104990"/>
                  <a:pt x="50240" y="112337"/>
                  <a:pt x="51289" y="117323"/>
                </a:cubicBezTo>
                <a:close/>
                <a:moveTo>
                  <a:pt x="62492" y="120000"/>
                </a:moveTo>
                <a:lnTo>
                  <a:pt x="62492" y="120000"/>
                </a:lnTo>
                <a:cubicBezTo>
                  <a:pt x="62466" y="120000"/>
                  <a:pt x="62439" y="120000"/>
                  <a:pt x="62413" y="119973"/>
                </a:cubicBezTo>
                <a:lnTo>
                  <a:pt x="50450" y="119160"/>
                </a:lnTo>
                <a:cubicBezTo>
                  <a:pt x="50030" y="119134"/>
                  <a:pt x="49663" y="118819"/>
                  <a:pt x="49584" y="118399"/>
                </a:cubicBezTo>
                <a:cubicBezTo>
                  <a:pt x="47826" y="110185"/>
                  <a:pt x="47039" y="106538"/>
                  <a:pt x="46829" y="104858"/>
                </a:cubicBezTo>
                <a:cubicBezTo>
                  <a:pt x="41976" y="103415"/>
                  <a:pt x="37385" y="101211"/>
                  <a:pt x="33161" y="98246"/>
                </a:cubicBezTo>
                <a:lnTo>
                  <a:pt x="20437" y="104386"/>
                </a:lnTo>
                <a:cubicBezTo>
                  <a:pt x="20043" y="104570"/>
                  <a:pt x="19571" y="104465"/>
                  <a:pt x="19282" y="104150"/>
                </a:cubicBezTo>
                <a:lnTo>
                  <a:pt x="11412" y="95097"/>
                </a:lnTo>
                <a:cubicBezTo>
                  <a:pt x="11123" y="94782"/>
                  <a:pt x="11097" y="94310"/>
                  <a:pt x="11333" y="93968"/>
                </a:cubicBezTo>
                <a:lnTo>
                  <a:pt x="18941" y="82344"/>
                </a:lnTo>
                <a:cubicBezTo>
                  <a:pt x="16501" y="77909"/>
                  <a:pt x="14822" y="73107"/>
                  <a:pt x="13957" y="68121"/>
                </a:cubicBezTo>
                <a:lnTo>
                  <a:pt x="655" y="63345"/>
                </a:lnTo>
                <a:cubicBezTo>
                  <a:pt x="262" y="63214"/>
                  <a:pt x="0" y="62820"/>
                  <a:pt x="26" y="62401"/>
                </a:cubicBezTo>
                <a:lnTo>
                  <a:pt x="839" y="50435"/>
                </a:lnTo>
                <a:cubicBezTo>
                  <a:pt x="891" y="49989"/>
                  <a:pt x="1180" y="49647"/>
                  <a:pt x="1600" y="49569"/>
                </a:cubicBezTo>
                <a:lnTo>
                  <a:pt x="15111" y="46708"/>
                </a:lnTo>
                <a:cubicBezTo>
                  <a:pt x="16606" y="41670"/>
                  <a:pt x="18941" y="36921"/>
                  <a:pt x="22063" y="32591"/>
                </a:cubicBezTo>
                <a:lnTo>
                  <a:pt x="15688" y="20441"/>
                </a:lnTo>
                <a:cubicBezTo>
                  <a:pt x="15478" y="20048"/>
                  <a:pt x="15557" y="19549"/>
                  <a:pt x="15898" y="19260"/>
                </a:cubicBezTo>
                <a:lnTo>
                  <a:pt x="24949" y="11388"/>
                </a:lnTo>
                <a:cubicBezTo>
                  <a:pt x="25264" y="11126"/>
                  <a:pt x="25710" y="11073"/>
                  <a:pt x="26077" y="11309"/>
                </a:cubicBezTo>
                <a:lnTo>
                  <a:pt x="37726" y="18788"/>
                </a:lnTo>
                <a:cubicBezTo>
                  <a:pt x="42160" y="16374"/>
                  <a:pt x="46908" y="14721"/>
                  <a:pt x="51867" y="13855"/>
                </a:cubicBezTo>
                <a:lnTo>
                  <a:pt x="56641" y="629"/>
                </a:lnTo>
                <a:cubicBezTo>
                  <a:pt x="56773" y="236"/>
                  <a:pt x="57140" y="0"/>
                  <a:pt x="57612" y="0"/>
                </a:cubicBezTo>
                <a:lnTo>
                  <a:pt x="69575" y="839"/>
                </a:lnTo>
                <a:cubicBezTo>
                  <a:pt x="69995" y="865"/>
                  <a:pt x="70362" y="1154"/>
                  <a:pt x="70441" y="1574"/>
                </a:cubicBezTo>
                <a:lnTo>
                  <a:pt x="73379" y="15062"/>
                </a:lnTo>
                <a:cubicBezTo>
                  <a:pt x="78181" y="16479"/>
                  <a:pt x="82719" y="18683"/>
                  <a:pt x="86891" y="21622"/>
                </a:cubicBezTo>
                <a:lnTo>
                  <a:pt x="99588" y="15665"/>
                </a:lnTo>
                <a:cubicBezTo>
                  <a:pt x="99956" y="15482"/>
                  <a:pt x="100428" y="15587"/>
                  <a:pt x="100690" y="15902"/>
                </a:cubicBezTo>
                <a:lnTo>
                  <a:pt x="108587" y="24955"/>
                </a:lnTo>
                <a:cubicBezTo>
                  <a:pt x="108850" y="25270"/>
                  <a:pt x="108902" y="25742"/>
                  <a:pt x="108666" y="26083"/>
                </a:cubicBezTo>
                <a:lnTo>
                  <a:pt x="101215" y="37708"/>
                </a:lnTo>
                <a:cubicBezTo>
                  <a:pt x="103602" y="42143"/>
                  <a:pt x="105255" y="46892"/>
                  <a:pt x="106121" y="51852"/>
                </a:cubicBezTo>
                <a:lnTo>
                  <a:pt x="119344" y="56601"/>
                </a:lnTo>
                <a:cubicBezTo>
                  <a:pt x="119763" y="56759"/>
                  <a:pt x="119999" y="57152"/>
                  <a:pt x="119973" y="57572"/>
                </a:cubicBezTo>
                <a:lnTo>
                  <a:pt x="119160" y="69538"/>
                </a:lnTo>
                <a:cubicBezTo>
                  <a:pt x="119134" y="69984"/>
                  <a:pt x="118819" y="70325"/>
                  <a:pt x="118399" y="70404"/>
                </a:cubicBezTo>
                <a:lnTo>
                  <a:pt x="104888" y="73317"/>
                </a:lnTo>
                <a:cubicBezTo>
                  <a:pt x="103445" y="78119"/>
                  <a:pt x="101241" y="82659"/>
                  <a:pt x="98277" y="86857"/>
                </a:cubicBezTo>
                <a:lnTo>
                  <a:pt x="104363" y="99584"/>
                </a:lnTo>
                <a:cubicBezTo>
                  <a:pt x="104547" y="99951"/>
                  <a:pt x="104442" y="100424"/>
                  <a:pt x="104127" y="100712"/>
                </a:cubicBezTo>
                <a:lnTo>
                  <a:pt x="95076" y="108585"/>
                </a:lnTo>
                <a:cubicBezTo>
                  <a:pt x="94761" y="108873"/>
                  <a:pt x="94289" y="108900"/>
                  <a:pt x="93922" y="108663"/>
                </a:cubicBezTo>
                <a:lnTo>
                  <a:pt x="82326" y="101080"/>
                </a:lnTo>
                <a:cubicBezTo>
                  <a:pt x="77892" y="103494"/>
                  <a:pt x="73117" y="105147"/>
                  <a:pt x="68080" y="106039"/>
                </a:cubicBezTo>
                <a:cubicBezTo>
                  <a:pt x="67634" y="107483"/>
                  <a:pt x="66427" y="110894"/>
                  <a:pt x="63384" y="119370"/>
                </a:cubicBezTo>
                <a:cubicBezTo>
                  <a:pt x="63253" y="119737"/>
                  <a:pt x="62885" y="120000"/>
                  <a:pt x="62492" y="120000"/>
                </a:cubicBezTo>
                <a:close/>
              </a:path>
            </a:pathLst>
          </a:custGeom>
          <a:solidFill>
            <a:srgbClr val="1F567A"/>
          </a:solidFill>
          <a:ln cap="flat" cmpd="sng" w="9525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0"/>
          <p:cNvSpPr/>
          <p:nvPr/>
        </p:nvSpPr>
        <p:spPr>
          <a:xfrm rot="5400000">
            <a:off x="6049246" y="4192527"/>
            <a:ext cx="153600" cy="76800"/>
          </a:xfrm>
          <a:prstGeom prst="triangle">
            <a:avLst>
              <a:gd fmla="val 54546" name="adj"/>
            </a:avLst>
          </a:prstGeom>
          <a:solidFill>
            <a:srgbClr val="1F56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70"/>
          <p:cNvGrpSpPr/>
          <p:nvPr/>
        </p:nvGrpSpPr>
        <p:grpSpPr>
          <a:xfrm>
            <a:off x="2284893" y="3526861"/>
            <a:ext cx="3802874" cy="269339"/>
            <a:chOff x="2099153" y="3116211"/>
            <a:chExt cx="2903400" cy="269339"/>
          </a:xfrm>
        </p:grpSpPr>
        <p:cxnSp>
          <p:nvCxnSpPr>
            <p:cNvPr id="644" name="Google Shape;644;p70"/>
            <p:cNvCxnSpPr/>
            <p:nvPr/>
          </p:nvCxnSpPr>
          <p:spPr>
            <a:xfrm>
              <a:off x="2099153" y="3116211"/>
              <a:ext cx="2903400" cy="0"/>
            </a:xfrm>
            <a:prstGeom prst="straightConnector1">
              <a:avLst/>
            </a:prstGeom>
            <a:noFill/>
            <a:ln cap="rnd" cmpd="sng" w="12700">
              <a:solidFill>
                <a:srgbClr val="EF432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" name="Google Shape;645;p70"/>
            <p:cNvCxnSpPr/>
            <p:nvPr/>
          </p:nvCxnSpPr>
          <p:spPr>
            <a:xfrm rot="-5400000">
              <a:off x="1966703" y="3253100"/>
              <a:ext cx="264900" cy="0"/>
            </a:xfrm>
            <a:prstGeom prst="straightConnector1">
              <a:avLst/>
            </a:prstGeom>
            <a:noFill/>
            <a:ln cap="rnd" cmpd="sng" w="12700">
              <a:solidFill>
                <a:srgbClr val="EF4324"/>
              </a:solidFill>
              <a:prstDash val="solid"/>
              <a:round/>
              <a:headEnd len="lg" w="lg" type="triangle"/>
              <a:tailEnd len="sm" w="sm" type="none"/>
            </a:ln>
          </p:spPr>
        </p:cxnSp>
      </p:grpSp>
      <p:sp>
        <p:nvSpPr>
          <p:cNvPr id="646" name="Google Shape;646;p70"/>
          <p:cNvSpPr txBox="1"/>
          <p:nvPr/>
        </p:nvSpPr>
        <p:spPr>
          <a:xfrm>
            <a:off x="1974464" y="4579664"/>
            <a:ext cx="62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70"/>
          <p:cNvSpPr txBox="1"/>
          <p:nvPr/>
        </p:nvSpPr>
        <p:spPr>
          <a:xfrm>
            <a:off x="5699460" y="4537857"/>
            <a:ext cx="83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API Server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70"/>
          <p:cNvGrpSpPr/>
          <p:nvPr/>
        </p:nvGrpSpPr>
        <p:grpSpPr>
          <a:xfrm>
            <a:off x="3262406" y="4758515"/>
            <a:ext cx="628164" cy="613644"/>
            <a:chOff x="2803133" y="4136206"/>
            <a:chExt cx="1494916" cy="1606397"/>
          </a:xfrm>
        </p:grpSpPr>
        <p:grpSp>
          <p:nvGrpSpPr>
            <p:cNvPr id="649" name="Google Shape;649;p70"/>
            <p:cNvGrpSpPr/>
            <p:nvPr/>
          </p:nvGrpSpPr>
          <p:grpSpPr>
            <a:xfrm>
              <a:off x="2803133" y="4136206"/>
              <a:ext cx="1494916" cy="1606397"/>
              <a:chOff x="2812341" y="4784072"/>
              <a:chExt cx="422400" cy="453900"/>
            </a:xfrm>
          </p:grpSpPr>
          <p:sp>
            <p:nvSpPr>
              <p:cNvPr id="650" name="Google Shape;650;p70"/>
              <p:cNvSpPr/>
              <p:nvPr/>
            </p:nvSpPr>
            <p:spPr>
              <a:xfrm>
                <a:off x="2945691" y="4925733"/>
                <a:ext cx="155700" cy="168900"/>
              </a:xfrm>
              <a:custGeom>
                <a:rect b="b" l="l" r="r" t="t"/>
                <a:pathLst>
                  <a:path extrusionOk="0" h="120000" w="120000">
                    <a:moveTo>
                      <a:pt x="60035" y="5159"/>
                    </a:moveTo>
                    <a:lnTo>
                      <a:pt x="60035" y="5159"/>
                    </a:lnTo>
                    <a:cubicBezTo>
                      <a:pt x="45327" y="5159"/>
                      <a:pt x="31538" y="10812"/>
                      <a:pt x="21213" y="21201"/>
                    </a:cubicBezTo>
                    <a:cubicBezTo>
                      <a:pt x="10819" y="31590"/>
                      <a:pt x="5091" y="45300"/>
                      <a:pt x="5091" y="60000"/>
                    </a:cubicBezTo>
                    <a:cubicBezTo>
                      <a:pt x="5091" y="74628"/>
                      <a:pt x="10819" y="88409"/>
                      <a:pt x="21213" y="98798"/>
                    </a:cubicBezTo>
                    <a:cubicBezTo>
                      <a:pt x="31538" y="109116"/>
                      <a:pt x="45327" y="114840"/>
                      <a:pt x="60035" y="114840"/>
                    </a:cubicBezTo>
                    <a:cubicBezTo>
                      <a:pt x="74672" y="114840"/>
                      <a:pt x="88461" y="109116"/>
                      <a:pt x="98786" y="98798"/>
                    </a:cubicBezTo>
                    <a:cubicBezTo>
                      <a:pt x="109180" y="88409"/>
                      <a:pt x="114908" y="74628"/>
                      <a:pt x="114908" y="60000"/>
                    </a:cubicBezTo>
                    <a:cubicBezTo>
                      <a:pt x="114908" y="45300"/>
                      <a:pt x="109180" y="31590"/>
                      <a:pt x="98856" y="21201"/>
                    </a:cubicBezTo>
                    <a:cubicBezTo>
                      <a:pt x="88461" y="10812"/>
                      <a:pt x="74672" y="5159"/>
                      <a:pt x="60035" y="5159"/>
                    </a:cubicBezTo>
                    <a:close/>
                    <a:moveTo>
                      <a:pt x="60035" y="120000"/>
                    </a:moveTo>
                    <a:lnTo>
                      <a:pt x="60035" y="120000"/>
                    </a:lnTo>
                    <a:cubicBezTo>
                      <a:pt x="43983" y="120000"/>
                      <a:pt x="28921" y="113710"/>
                      <a:pt x="17536" y="102402"/>
                    </a:cubicBezTo>
                    <a:cubicBezTo>
                      <a:pt x="6222" y="91095"/>
                      <a:pt x="0" y="76042"/>
                      <a:pt x="0" y="60000"/>
                    </a:cubicBezTo>
                    <a:cubicBezTo>
                      <a:pt x="0" y="43957"/>
                      <a:pt x="6222" y="28904"/>
                      <a:pt x="17536" y="17597"/>
                    </a:cubicBezTo>
                    <a:cubicBezTo>
                      <a:pt x="28921" y="6219"/>
                      <a:pt x="43983" y="0"/>
                      <a:pt x="60035" y="0"/>
                    </a:cubicBezTo>
                    <a:cubicBezTo>
                      <a:pt x="76016" y="0"/>
                      <a:pt x="91078" y="6219"/>
                      <a:pt x="102463" y="17597"/>
                    </a:cubicBezTo>
                    <a:cubicBezTo>
                      <a:pt x="113777" y="28904"/>
                      <a:pt x="119999" y="43957"/>
                      <a:pt x="119999" y="60000"/>
                    </a:cubicBezTo>
                    <a:cubicBezTo>
                      <a:pt x="119999" y="76042"/>
                      <a:pt x="113777" y="91095"/>
                      <a:pt x="102463" y="102402"/>
                    </a:cubicBezTo>
                    <a:cubicBezTo>
                      <a:pt x="91149" y="113710"/>
                      <a:pt x="76016" y="120000"/>
                      <a:pt x="60035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cap="flat" cmpd="sng" w="9525">
                <a:solidFill>
                  <a:srgbClr val="1F56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70"/>
              <p:cNvSpPr/>
              <p:nvPr/>
            </p:nvSpPr>
            <p:spPr>
              <a:xfrm>
                <a:off x="2812341" y="4784072"/>
                <a:ext cx="422400" cy="453900"/>
              </a:xfrm>
              <a:custGeom>
                <a:rect b="b" l="l" r="r" t="t"/>
                <a:pathLst>
                  <a:path extrusionOk="0" h="120000" w="120000">
                    <a:moveTo>
                      <a:pt x="51289" y="117323"/>
                    </a:moveTo>
                    <a:lnTo>
                      <a:pt x="51289" y="117323"/>
                    </a:lnTo>
                    <a:lnTo>
                      <a:pt x="61836" y="118031"/>
                    </a:lnTo>
                    <a:cubicBezTo>
                      <a:pt x="63672" y="112888"/>
                      <a:pt x="66243" y="105646"/>
                      <a:pt x="66453" y="104990"/>
                    </a:cubicBezTo>
                    <a:cubicBezTo>
                      <a:pt x="66480" y="104885"/>
                      <a:pt x="66506" y="104806"/>
                      <a:pt x="66558" y="104727"/>
                    </a:cubicBezTo>
                    <a:cubicBezTo>
                      <a:pt x="66689" y="104465"/>
                      <a:pt x="66952" y="104281"/>
                      <a:pt x="67240" y="104255"/>
                    </a:cubicBezTo>
                    <a:cubicBezTo>
                      <a:pt x="72435" y="103389"/>
                      <a:pt x="77367" y="101683"/>
                      <a:pt x="81906" y="99138"/>
                    </a:cubicBezTo>
                    <a:cubicBezTo>
                      <a:pt x="82195" y="98980"/>
                      <a:pt x="82588" y="98980"/>
                      <a:pt x="82877" y="99164"/>
                    </a:cubicBezTo>
                    <a:lnTo>
                      <a:pt x="94368" y="106669"/>
                    </a:lnTo>
                    <a:lnTo>
                      <a:pt x="102317" y="99741"/>
                    </a:lnTo>
                    <a:lnTo>
                      <a:pt x="96309" y="87172"/>
                    </a:lnTo>
                    <a:cubicBezTo>
                      <a:pt x="96178" y="86857"/>
                      <a:pt x="96204" y="86490"/>
                      <a:pt x="96414" y="86201"/>
                    </a:cubicBezTo>
                    <a:cubicBezTo>
                      <a:pt x="99510" y="81898"/>
                      <a:pt x="101792" y="77200"/>
                      <a:pt x="103209" y="72241"/>
                    </a:cubicBezTo>
                    <a:cubicBezTo>
                      <a:pt x="103314" y="71900"/>
                      <a:pt x="103576" y="71637"/>
                      <a:pt x="103917" y="71559"/>
                    </a:cubicBezTo>
                    <a:lnTo>
                      <a:pt x="117297" y="68698"/>
                    </a:lnTo>
                    <a:lnTo>
                      <a:pt x="118032" y="58150"/>
                    </a:lnTo>
                    <a:lnTo>
                      <a:pt x="104940" y="53479"/>
                    </a:lnTo>
                    <a:cubicBezTo>
                      <a:pt x="104599" y="53347"/>
                      <a:pt x="104363" y="53059"/>
                      <a:pt x="104311" y="52718"/>
                    </a:cubicBezTo>
                    <a:cubicBezTo>
                      <a:pt x="103471" y="47574"/>
                      <a:pt x="101792" y="42667"/>
                      <a:pt x="99274" y="38128"/>
                    </a:cubicBezTo>
                    <a:cubicBezTo>
                      <a:pt x="99116" y="37839"/>
                      <a:pt x="99116" y="37472"/>
                      <a:pt x="99274" y="37183"/>
                    </a:cubicBezTo>
                    <a:cubicBezTo>
                      <a:pt x="99326" y="37130"/>
                      <a:pt x="99352" y="37078"/>
                      <a:pt x="99405" y="37026"/>
                    </a:cubicBezTo>
                    <a:lnTo>
                      <a:pt x="106672" y="25663"/>
                    </a:lnTo>
                    <a:lnTo>
                      <a:pt x="99746" y="17686"/>
                    </a:lnTo>
                    <a:lnTo>
                      <a:pt x="87205" y="23590"/>
                    </a:lnTo>
                    <a:cubicBezTo>
                      <a:pt x="86891" y="23748"/>
                      <a:pt x="86523" y="23695"/>
                      <a:pt x="86235" y="23511"/>
                    </a:cubicBezTo>
                    <a:cubicBezTo>
                      <a:pt x="81958" y="20415"/>
                      <a:pt x="77262" y="18132"/>
                      <a:pt x="72304" y="16715"/>
                    </a:cubicBezTo>
                    <a:cubicBezTo>
                      <a:pt x="71963" y="16636"/>
                      <a:pt x="71727" y="16348"/>
                      <a:pt x="71648" y="16006"/>
                    </a:cubicBezTo>
                    <a:lnTo>
                      <a:pt x="68736" y="2676"/>
                    </a:lnTo>
                    <a:lnTo>
                      <a:pt x="58189" y="1941"/>
                    </a:lnTo>
                    <a:lnTo>
                      <a:pt x="53493" y="14931"/>
                    </a:lnTo>
                    <a:cubicBezTo>
                      <a:pt x="53467" y="15009"/>
                      <a:pt x="53441" y="15088"/>
                      <a:pt x="53414" y="15141"/>
                    </a:cubicBezTo>
                    <a:cubicBezTo>
                      <a:pt x="53283" y="15403"/>
                      <a:pt x="53021" y="15587"/>
                      <a:pt x="52732" y="15639"/>
                    </a:cubicBezTo>
                    <a:cubicBezTo>
                      <a:pt x="47590" y="16479"/>
                      <a:pt x="42684" y="18184"/>
                      <a:pt x="38119" y="20730"/>
                    </a:cubicBezTo>
                    <a:cubicBezTo>
                      <a:pt x="37857" y="20861"/>
                      <a:pt x="37542" y="20887"/>
                      <a:pt x="37280" y="20756"/>
                    </a:cubicBezTo>
                    <a:cubicBezTo>
                      <a:pt x="37149" y="20704"/>
                      <a:pt x="37070" y="20651"/>
                      <a:pt x="36965" y="20546"/>
                    </a:cubicBezTo>
                    <a:lnTo>
                      <a:pt x="25658" y="13304"/>
                    </a:lnTo>
                    <a:lnTo>
                      <a:pt x="17708" y="20205"/>
                    </a:lnTo>
                    <a:lnTo>
                      <a:pt x="24031" y="32223"/>
                    </a:lnTo>
                    <a:cubicBezTo>
                      <a:pt x="24188" y="32538"/>
                      <a:pt x="24162" y="32932"/>
                      <a:pt x="23952" y="33221"/>
                    </a:cubicBezTo>
                    <a:cubicBezTo>
                      <a:pt x="20647" y="37655"/>
                      <a:pt x="18233" y="42562"/>
                      <a:pt x="16790" y="47784"/>
                    </a:cubicBezTo>
                    <a:cubicBezTo>
                      <a:pt x="16685" y="48125"/>
                      <a:pt x="16423" y="48362"/>
                      <a:pt x="16055" y="48440"/>
                    </a:cubicBezTo>
                    <a:lnTo>
                      <a:pt x="2702" y="51274"/>
                    </a:lnTo>
                    <a:lnTo>
                      <a:pt x="1967" y="61797"/>
                    </a:lnTo>
                    <a:lnTo>
                      <a:pt x="15111" y="66520"/>
                    </a:lnTo>
                    <a:cubicBezTo>
                      <a:pt x="15426" y="66625"/>
                      <a:pt x="15662" y="66914"/>
                      <a:pt x="15741" y="67255"/>
                    </a:cubicBezTo>
                    <a:cubicBezTo>
                      <a:pt x="16580" y="72425"/>
                      <a:pt x="18312" y="77358"/>
                      <a:pt x="20883" y="81924"/>
                    </a:cubicBezTo>
                    <a:cubicBezTo>
                      <a:pt x="21066" y="82239"/>
                      <a:pt x="21040" y="82632"/>
                      <a:pt x="20857" y="82921"/>
                    </a:cubicBezTo>
                    <a:lnTo>
                      <a:pt x="13327" y="94388"/>
                    </a:lnTo>
                    <a:lnTo>
                      <a:pt x="20253" y="102366"/>
                    </a:lnTo>
                    <a:lnTo>
                      <a:pt x="32846" y="96278"/>
                    </a:lnTo>
                    <a:cubicBezTo>
                      <a:pt x="33161" y="96146"/>
                      <a:pt x="33528" y="96173"/>
                      <a:pt x="33817" y="96383"/>
                    </a:cubicBezTo>
                    <a:cubicBezTo>
                      <a:pt x="38119" y="99479"/>
                      <a:pt x="42868" y="101762"/>
                      <a:pt x="47879" y="103179"/>
                    </a:cubicBezTo>
                    <a:cubicBezTo>
                      <a:pt x="48272" y="103284"/>
                      <a:pt x="48535" y="103599"/>
                      <a:pt x="48587" y="103993"/>
                    </a:cubicBezTo>
                    <a:cubicBezTo>
                      <a:pt x="48587" y="104045"/>
                      <a:pt x="48587" y="104071"/>
                      <a:pt x="48587" y="104097"/>
                    </a:cubicBezTo>
                    <a:cubicBezTo>
                      <a:pt x="48692" y="104990"/>
                      <a:pt x="50240" y="112337"/>
                      <a:pt x="51289" y="117323"/>
                    </a:cubicBezTo>
                    <a:close/>
                    <a:moveTo>
                      <a:pt x="62492" y="120000"/>
                    </a:moveTo>
                    <a:lnTo>
                      <a:pt x="62492" y="120000"/>
                    </a:lnTo>
                    <a:cubicBezTo>
                      <a:pt x="62466" y="120000"/>
                      <a:pt x="62439" y="120000"/>
                      <a:pt x="62413" y="119973"/>
                    </a:cubicBezTo>
                    <a:lnTo>
                      <a:pt x="50450" y="119160"/>
                    </a:lnTo>
                    <a:cubicBezTo>
                      <a:pt x="50030" y="119134"/>
                      <a:pt x="49663" y="118819"/>
                      <a:pt x="49584" y="118399"/>
                    </a:cubicBezTo>
                    <a:cubicBezTo>
                      <a:pt x="47826" y="110185"/>
                      <a:pt x="47039" y="106538"/>
                      <a:pt x="46829" y="104858"/>
                    </a:cubicBezTo>
                    <a:cubicBezTo>
                      <a:pt x="41976" y="103415"/>
                      <a:pt x="37385" y="101211"/>
                      <a:pt x="33161" y="98246"/>
                    </a:cubicBezTo>
                    <a:lnTo>
                      <a:pt x="20437" y="104386"/>
                    </a:lnTo>
                    <a:cubicBezTo>
                      <a:pt x="20043" y="104570"/>
                      <a:pt x="19571" y="104465"/>
                      <a:pt x="19282" y="104150"/>
                    </a:cubicBezTo>
                    <a:lnTo>
                      <a:pt x="11412" y="95097"/>
                    </a:lnTo>
                    <a:cubicBezTo>
                      <a:pt x="11123" y="94782"/>
                      <a:pt x="11097" y="94310"/>
                      <a:pt x="11333" y="93968"/>
                    </a:cubicBezTo>
                    <a:lnTo>
                      <a:pt x="18941" y="82344"/>
                    </a:lnTo>
                    <a:cubicBezTo>
                      <a:pt x="16501" y="77909"/>
                      <a:pt x="14822" y="73107"/>
                      <a:pt x="13957" y="68121"/>
                    </a:cubicBezTo>
                    <a:lnTo>
                      <a:pt x="655" y="63345"/>
                    </a:lnTo>
                    <a:cubicBezTo>
                      <a:pt x="262" y="63214"/>
                      <a:pt x="0" y="62820"/>
                      <a:pt x="26" y="62401"/>
                    </a:cubicBezTo>
                    <a:lnTo>
                      <a:pt x="839" y="50435"/>
                    </a:lnTo>
                    <a:cubicBezTo>
                      <a:pt x="891" y="49989"/>
                      <a:pt x="1180" y="49647"/>
                      <a:pt x="1600" y="49569"/>
                    </a:cubicBezTo>
                    <a:lnTo>
                      <a:pt x="15111" y="46708"/>
                    </a:lnTo>
                    <a:cubicBezTo>
                      <a:pt x="16606" y="41670"/>
                      <a:pt x="18941" y="36921"/>
                      <a:pt x="22063" y="32591"/>
                    </a:cubicBezTo>
                    <a:lnTo>
                      <a:pt x="15688" y="20441"/>
                    </a:lnTo>
                    <a:cubicBezTo>
                      <a:pt x="15478" y="20048"/>
                      <a:pt x="15557" y="19549"/>
                      <a:pt x="15898" y="19260"/>
                    </a:cubicBezTo>
                    <a:lnTo>
                      <a:pt x="24949" y="11388"/>
                    </a:lnTo>
                    <a:cubicBezTo>
                      <a:pt x="25264" y="11126"/>
                      <a:pt x="25710" y="11073"/>
                      <a:pt x="26077" y="11309"/>
                    </a:cubicBezTo>
                    <a:lnTo>
                      <a:pt x="37726" y="18788"/>
                    </a:lnTo>
                    <a:cubicBezTo>
                      <a:pt x="42160" y="16374"/>
                      <a:pt x="46908" y="14721"/>
                      <a:pt x="51867" y="13855"/>
                    </a:cubicBezTo>
                    <a:lnTo>
                      <a:pt x="56641" y="629"/>
                    </a:lnTo>
                    <a:cubicBezTo>
                      <a:pt x="56773" y="236"/>
                      <a:pt x="57140" y="0"/>
                      <a:pt x="57612" y="0"/>
                    </a:cubicBezTo>
                    <a:lnTo>
                      <a:pt x="69575" y="839"/>
                    </a:lnTo>
                    <a:cubicBezTo>
                      <a:pt x="69995" y="865"/>
                      <a:pt x="70362" y="1154"/>
                      <a:pt x="70441" y="1574"/>
                    </a:cubicBezTo>
                    <a:lnTo>
                      <a:pt x="73379" y="15062"/>
                    </a:lnTo>
                    <a:cubicBezTo>
                      <a:pt x="78181" y="16479"/>
                      <a:pt x="82719" y="18683"/>
                      <a:pt x="86891" y="21622"/>
                    </a:cubicBezTo>
                    <a:lnTo>
                      <a:pt x="99588" y="15665"/>
                    </a:lnTo>
                    <a:cubicBezTo>
                      <a:pt x="99956" y="15482"/>
                      <a:pt x="100428" y="15587"/>
                      <a:pt x="100690" y="15902"/>
                    </a:cubicBezTo>
                    <a:lnTo>
                      <a:pt x="108587" y="24955"/>
                    </a:lnTo>
                    <a:cubicBezTo>
                      <a:pt x="108850" y="25270"/>
                      <a:pt x="108902" y="25742"/>
                      <a:pt x="108666" y="26083"/>
                    </a:cubicBezTo>
                    <a:lnTo>
                      <a:pt x="101215" y="37708"/>
                    </a:lnTo>
                    <a:cubicBezTo>
                      <a:pt x="103602" y="42143"/>
                      <a:pt x="105255" y="46892"/>
                      <a:pt x="106121" y="51852"/>
                    </a:cubicBezTo>
                    <a:lnTo>
                      <a:pt x="119344" y="56601"/>
                    </a:lnTo>
                    <a:cubicBezTo>
                      <a:pt x="119763" y="56759"/>
                      <a:pt x="119999" y="57152"/>
                      <a:pt x="119973" y="57572"/>
                    </a:cubicBezTo>
                    <a:lnTo>
                      <a:pt x="119160" y="69538"/>
                    </a:lnTo>
                    <a:cubicBezTo>
                      <a:pt x="119134" y="69984"/>
                      <a:pt x="118819" y="70325"/>
                      <a:pt x="118399" y="70404"/>
                    </a:cubicBezTo>
                    <a:lnTo>
                      <a:pt x="104888" y="73317"/>
                    </a:lnTo>
                    <a:cubicBezTo>
                      <a:pt x="103445" y="78119"/>
                      <a:pt x="101241" y="82659"/>
                      <a:pt x="98277" y="86857"/>
                    </a:cubicBezTo>
                    <a:lnTo>
                      <a:pt x="104363" y="99584"/>
                    </a:lnTo>
                    <a:cubicBezTo>
                      <a:pt x="104547" y="99951"/>
                      <a:pt x="104442" y="100424"/>
                      <a:pt x="104127" y="100712"/>
                    </a:cubicBezTo>
                    <a:lnTo>
                      <a:pt x="95076" y="108585"/>
                    </a:lnTo>
                    <a:cubicBezTo>
                      <a:pt x="94761" y="108873"/>
                      <a:pt x="94289" y="108900"/>
                      <a:pt x="93922" y="108663"/>
                    </a:cubicBezTo>
                    <a:lnTo>
                      <a:pt x="82326" y="101080"/>
                    </a:lnTo>
                    <a:cubicBezTo>
                      <a:pt x="77892" y="103494"/>
                      <a:pt x="73117" y="105147"/>
                      <a:pt x="68080" y="106039"/>
                    </a:cubicBezTo>
                    <a:cubicBezTo>
                      <a:pt x="67634" y="107483"/>
                      <a:pt x="66427" y="110894"/>
                      <a:pt x="63384" y="119370"/>
                    </a:cubicBezTo>
                    <a:cubicBezTo>
                      <a:pt x="63253" y="119737"/>
                      <a:pt x="62885" y="120000"/>
                      <a:pt x="62492" y="120000"/>
                    </a:cubicBezTo>
                    <a:close/>
                  </a:path>
                </a:pathLst>
              </a:custGeom>
              <a:solidFill>
                <a:srgbClr val="1F567A"/>
              </a:solidFill>
              <a:ln cap="flat" cmpd="sng" w="9525">
                <a:solidFill>
                  <a:srgbClr val="1F56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EF432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2" name="Google Shape;652;p70"/>
            <p:cNvSpPr/>
            <p:nvPr/>
          </p:nvSpPr>
          <p:spPr>
            <a:xfrm rot="5400000">
              <a:off x="3385789" y="4836159"/>
              <a:ext cx="402300" cy="201000"/>
            </a:xfrm>
            <a:prstGeom prst="triangle">
              <a:avLst>
                <a:gd fmla="val 54546" name="adj"/>
              </a:avLst>
            </a:prstGeom>
            <a:solidFill>
              <a:srgbClr val="1F56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53" name="Google Shape;653;p70"/>
          <p:cNvCxnSpPr/>
          <p:nvPr/>
        </p:nvCxnSpPr>
        <p:spPr>
          <a:xfrm>
            <a:off x="3574800" y="4228662"/>
            <a:ext cx="0" cy="4716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70"/>
          <p:cNvCxnSpPr/>
          <p:nvPr/>
        </p:nvCxnSpPr>
        <p:spPr>
          <a:xfrm rot="10800000">
            <a:off x="2903781" y="4227178"/>
            <a:ext cx="28647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655" name="Google Shape;655;p70"/>
          <p:cNvCxnSpPr/>
          <p:nvPr/>
        </p:nvCxnSpPr>
        <p:spPr>
          <a:xfrm>
            <a:off x="2902236" y="4228662"/>
            <a:ext cx="0" cy="15543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70"/>
          <p:cNvCxnSpPr/>
          <p:nvPr/>
        </p:nvCxnSpPr>
        <p:spPr>
          <a:xfrm>
            <a:off x="2902236" y="5783092"/>
            <a:ext cx="3261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70"/>
          <p:cNvCxnSpPr/>
          <p:nvPr/>
        </p:nvCxnSpPr>
        <p:spPr>
          <a:xfrm rot="10800000">
            <a:off x="6086940" y="3527045"/>
            <a:ext cx="0" cy="86400"/>
          </a:xfrm>
          <a:prstGeom prst="straightConnector1">
            <a:avLst/>
          </a:prstGeom>
          <a:noFill/>
          <a:ln cap="rnd" cmpd="sng" w="12700">
            <a:solidFill>
              <a:srgbClr val="EF432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70"/>
          <p:cNvSpPr txBox="1"/>
          <p:nvPr/>
        </p:nvSpPr>
        <p:spPr>
          <a:xfrm>
            <a:off x="8060699" y="339279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Kubectl, ajax, etc.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0"/>
          <p:cNvSpPr txBox="1"/>
          <p:nvPr/>
        </p:nvSpPr>
        <p:spPr>
          <a:xfrm>
            <a:off x="3961483" y="4951730"/>
            <a:ext cx="83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rPr>
              <a:t>Scheduler</a:t>
            </a:r>
            <a:endParaRPr sz="1200">
              <a:solidFill>
                <a:srgbClr val="374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0" name="Google Shape;660;p70"/>
          <p:cNvGrpSpPr/>
          <p:nvPr/>
        </p:nvGrpSpPr>
        <p:grpSpPr>
          <a:xfrm>
            <a:off x="7406520" y="4718029"/>
            <a:ext cx="1560982" cy="1284892"/>
            <a:chOff x="5927523" y="4343465"/>
            <a:chExt cx="1560982" cy="1284892"/>
          </a:xfrm>
        </p:grpSpPr>
        <p:grpSp>
          <p:nvGrpSpPr>
            <p:cNvPr id="661" name="Google Shape;661;p70"/>
            <p:cNvGrpSpPr/>
            <p:nvPr/>
          </p:nvGrpSpPr>
          <p:grpSpPr>
            <a:xfrm>
              <a:off x="5927523" y="4343465"/>
              <a:ext cx="1499041" cy="1284892"/>
              <a:chOff x="5171232" y="4813844"/>
              <a:chExt cx="1803900" cy="1546200"/>
            </a:xfrm>
          </p:grpSpPr>
          <p:sp>
            <p:nvSpPr>
              <p:cNvPr id="662" name="Google Shape;662;p70"/>
              <p:cNvSpPr/>
              <p:nvPr/>
            </p:nvSpPr>
            <p:spPr>
              <a:xfrm>
                <a:off x="5171232" y="48138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70"/>
              <p:cNvSpPr/>
              <p:nvPr/>
            </p:nvSpPr>
            <p:spPr>
              <a:xfrm>
                <a:off x="5323632" y="49662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70"/>
              <p:cNvSpPr/>
              <p:nvPr/>
            </p:nvSpPr>
            <p:spPr>
              <a:xfrm>
                <a:off x="5476032" y="5118644"/>
                <a:ext cx="1499100" cy="1241400"/>
              </a:xfrm>
              <a:prstGeom prst="rect">
                <a:avLst/>
              </a:prstGeom>
              <a:solidFill>
                <a:srgbClr val="E6E7E8"/>
              </a:solidFill>
              <a:ln cap="flat" cmpd="sng" w="1270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70"/>
            <p:cNvGrpSpPr/>
            <p:nvPr/>
          </p:nvGrpSpPr>
          <p:grpSpPr>
            <a:xfrm>
              <a:off x="6359640" y="4738556"/>
              <a:ext cx="289266" cy="310838"/>
              <a:chOff x="2803133" y="4136206"/>
              <a:chExt cx="1494916" cy="1606397"/>
            </a:xfrm>
          </p:grpSpPr>
          <p:grpSp>
            <p:nvGrpSpPr>
              <p:cNvPr id="666" name="Google Shape;666;p70"/>
              <p:cNvGrpSpPr/>
              <p:nvPr/>
            </p:nvGrpSpPr>
            <p:grpSpPr>
              <a:xfrm>
                <a:off x="2803133" y="4136206"/>
                <a:ext cx="1494916" cy="1606397"/>
                <a:chOff x="2812341" y="4784072"/>
                <a:chExt cx="422400" cy="453900"/>
              </a:xfrm>
            </p:grpSpPr>
            <p:sp>
              <p:nvSpPr>
                <p:cNvPr id="667" name="Google Shape;667;p70"/>
                <p:cNvSpPr/>
                <p:nvPr/>
              </p:nvSpPr>
              <p:spPr>
                <a:xfrm>
                  <a:off x="2945691" y="4925733"/>
                  <a:ext cx="155700" cy="168900"/>
                </a:xfrm>
                <a:custGeom>
                  <a:rect b="b" l="l" r="r" t="t"/>
                  <a:pathLst>
                    <a:path extrusionOk="0" h="120000" w="120000">
                      <a:moveTo>
                        <a:pt x="60035" y="5159"/>
                      </a:moveTo>
                      <a:lnTo>
                        <a:pt x="60035" y="5159"/>
                      </a:lnTo>
                      <a:cubicBezTo>
                        <a:pt x="45327" y="5159"/>
                        <a:pt x="31538" y="10812"/>
                        <a:pt x="21213" y="21201"/>
                      </a:cubicBezTo>
                      <a:cubicBezTo>
                        <a:pt x="10819" y="31590"/>
                        <a:pt x="5091" y="45300"/>
                        <a:pt x="5091" y="60000"/>
                      </a:cubicBezTo>
                      <a:cubicBezTo>
                        <a:pt x="5091" y="74628"/>
                        <a:pt x="10819" y="88409"/>
                        <a:pt x="21213" y="98798"/>
                      </a:cubicBezTo>
                      <a:cubicBezTo>
                        <a:pt x="31538" y="109116"/>
                        <a:pt x="45327" y="114840"/>
                        <a:pt x="60035" y="114840"/>
                      </a:cubicBezTo>
                      <a:cubicBezTo>
                        <a:pt x="74672" y="114840"/>
                        <a:pt x="88461" y="109116"/>
                        <a:pt x="98786" y="98798"/>
                      </a:cubicBezTo>
                      <a:cubicBezTo>
                        <a:pt x="109180" y="88409"/>
                        <a:pt x="114908" y="74628"/>
                        <a:pt x="114908" y="60000"/>
                      </a:cubicBezTo>
                      <a:cubicBezTo>
                        <a:pt x="114908" y="45300"/>
                        <a:pt x="109180" y="31590"/>
                        <a:pt x="98856" y="21201"/>
                      </a:cubicBezTo>
                      <a:cubicBezTo>
                        <a:pt x="88461" y="10812"/>
                        <a:pt x="74672" y="5159"/>
                        <a:pt x="60035" y="5159"/>
                      </a:cubicBezTo>
                      <a:close/>
                      <a:moveTo>
                        <a:pt x="60035" y="120000"/>
                      </a:moveTo>
                      <a:lnTo>
                        <a:pt x="60035" y="120000"/>
                      </a:lnTo>
                      <a:cubicBezTo>
                        <a:pt x="43983" y="120000"/>
                        <a:pt x="28921" y="113710"/>
                        <a:pt x="17536" y="102402"/>
                      </a:cubicBezTo>
                      <a:cubicBezTo>
                        <a:pt x="6222" y="91095"/>
                        <a:pt x="0" y="76042"/>
                        <a:pt x="0" y="60000"/>
                      </a:cubicBezTo>
                      <a:cubicBezTo>
                        <a:pt x="0" y="43957"/>
                        <a:pt x="6222" y="28904"/>
                        <a:pt x="17536" y="17597"/>
                      </a:cubicBezTo>
                      <a:cubicBezTo>
                        <a:pt x="28921" y="6219"/>
                        <a:pt x="43983" y="0"/>
                        <a:pt x="60035" y="0"/>
                      </a:cubicBezTo>
                      <a:cubicBezTo>
                        <a:pt x="76016" y="0"/>
                        <a:pt x="91078" y="6219"/>
                        <a:pt x="102463" y="17597"/>
                      </a:cubicBezTo>
                      <a:cubicBezTo>
                        <a:pt x="113777" y="28904"/>
                        <a:pt x="119999" y="43957"/>
                        <a:pt x="119999" y="60000"/>
                      </a:cubicBezTo>
                      <a:cubicBezTo>
                        <a:pt x="119999" y="76042"/>
                        <a:pt x="113777" y="91095"/>
                        <a:pt x="102463" y="102402"/>
                      </a:cubicBezTo>
                      <a:cubicBezTo>
                        <a:pt x="91149" y="113710"/>
                        <a:pt x="76016" y="120000"/>
                        <a:pt x="60035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cap="flat" cmpd="sng" w="9525">
                  <a:solidFill>
                    <a:srgbClr val="1F567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70"/>
                <p:cNvSpPr/>
                <p:nvPr/>
              </p:nvSpPr>
              <p:spPr>
                <a:xfrm>
                  <a:off x="2812341" y="4784072"/>
                  <a:ext cx="422400" cy="453900"/>
                </a:xfrm>
                <a:custGeom>
                  <a:rect b="b" l="l" r="r" t="t"/>
                  <a:pathLst>
                    <a:path extrusionOk="0" h="120000" w="120000">
                      <a:moveTo>
                        <a:pt x="51289" y="117323"/>
                      </a:moveTo>
                      <a:lnTo>
                        <a:pt x="51289" y="117323"/>
                      </a:lnTo>
                      <a:lnTo>
                        <a:pt x="61836" y="118031"/>
                      </a:lnTo>
                      <a:cubicBezTo>
                        <a:pt x="63672" y="112888"/>
                        <a:pt x="66243" y="105646"/>
                        <a:pt x="66453" y="104990"/>
                      </a:cubicBezTo>
                      <a:cubicBezTo>
                        <a:pt x="66480" y="104885"/>
                        <a:pt x="66506" y="104806"/>
                        <a:pt x="66558" y="104727"/>
                      </a:cubicBezTo>
                      <a:cubicBezTo>
                        <a:pt x="66689" y="104465"/>
                        <a:pt x="66952" y="104281"/>
                        <a:pt x="67240" y="104255"/>
                      </a:cubicBezTo>
                      <a:cubicBezTo>
                        <a:pt x="72435" y="103389"/>
                        <a:pt x="77367" y="101683"/>
                        <a:pt x="81906" y="99138"/>
                      </a:cubicBezTo>
                      <a:cubicBezTo>
                        <a:pt x="82195" y="98980"/>
                        <a:pt x="82588" y="98980"/>
                        <a:pt x="82877" y="99164"/>
                      </a:cubicBezTo>
                      <a:lnTo>
                        <a:pt x="94368" y="106669"/>
                      </a:lnTo>
                      <a:lnTo>
                        <a:pt x="102317" y="99741"/>
                      </a:lnTo>
                      <a:lnTo>
                        <a:pt x="96309" y="87172"/>
                      </a:lnTo>
                      <a:cubicBezTo>
                        <a:pt x="96178" y="86857"/>
                        <a:pt x="96204" y="86490"/>
                        <a:pt x="96414" y="86201"/>
                      </a:cubicBezTo>
                      <a:cubicBezTo>
                        <a:pt x="99510" y="81898"/>
                        <a:pt x="101792" y="77200"/>
                        <a:pt x="103209" y="72241"/>
                      </a:cubicBezTo>
                      <a:cubicBezTo>
                        <a:pt x="103314" y="71900"/>
                        <a:pt x="103576" y="71637"/>
                        <a:pt x="103917" y="71559"/>
                      </a:cubicBezTo>
                      <a:lnTo>
                        <a:pt x="117297" y="68698"/>
                      </a:lnTo>
                      <a:lnTo>
                        <a:pt x="118032" y="58150"/>
                      </a:lnTo>
                      <a:lnTo>
                        <a:pt x="104940" y="53479"/>
                      </a:lnTo>
                      <a:cubicBezTo>
                        <a:pt x="104599" y="53347"/>
                        <a:pt x="104363" y="53059"/>
                        <a:pt x="104311" y="52718"/>
                      </a:cubicBezTo>
                      <a:cubicBezTo>
                        <a:pt x="103471" y="47574"/>
                        <a:pt x="101792" y="42667"/>
                        <a:pt x="99274" y="38128"/>
                      </a:cubicBezTo>
                      <a:cubicBezTo>
                        <a:pt x="99116" y="37839"/>
                        <a:pt x="99116" y="37472"/>
                        <a:pt x="99274" y="37183"/>
                      </a:cubicBezTo>
                      <a:cubicBezTo>
                        <a:pt x="99326" y="37130"/>
                        <a:pt x="99352" y="37078"/>
                        <a:pt x="99405" y="37026"/>
                      </a:cubicBezTo>
                      <a:lnTo>
                        <a:pt x="106672" y="25663"/>
                      </a:lnTo>
                      <a:lnTo>
                        <a:pt x="99746" y="17686"/>
                      </a:lnTo>
                      <a:lnTo>
                        <a:pt x="87205" y="23590"/>
                      </a:lnTo>
                      <a:cubicBezTo>
                        <a:pt x="86891" y="23748"/>
                        <a:pt x="86523" y="23695"/>
                        <a:pt x="86235" y="23511"/>
                      </a:cubicBezTo>
                      <a:cubicBezTo>
                        <a:pt x="81958" y="20415"/>
                        <a:pt x="77262" y="18132"/>
                        <a:pt x="72304" y="16715"/>
                      </a:cubicBezTo>
                      <a:cubicBezTo>
                        <a:pt x="71963" y="16636"/>
                        <a:pt x="71727" y="16348"/>
                        <a:pt x="71648" y="16006"/>
                      </a:cubicBezTo>
                      <a:lnTo>
                        <a:pt x="68736" y="2676"/>
                      </a:lnTo>
                      <a:lnTo>
                        <a:pt x="58189" y="1941"/>
                      </a:lnTo>
                      <a:lnTo>
                        <a:pt x="53493" y="14931"/>
                      </a:lnTo>
                      <a:cubicBezTo>
                        <a:pt x="53467" y="15009"/>
                        <a:pt x="53441" y="15088"/>
                        <a:pt x="53414" y="15141"/>
                      </a:cubicBezTo>
                      <a:cubicBezTo>
                        <a:pt x="53283" y="15403"/>
                        <a:pt x="53021" y="15587"/>
                        <a:pt x="52732" y="15639"/>
                      </a:cubicBezTo>
                      <a:cubicBezTo>
                        <a:pt x="47590" y="16479"/>
                        <a:pt x="42684" y="18184"/>
                        <a:pt x="38119" y="20730"/>
                      </a:cubicBezTo>
                      <a:cubicBezTo>
                        <a:pt x="37857" y="20861"/>
                        <a:pt x="37542" y="20887"/>
                        <a:pt x="37280" y="20756"/>
                      </a:cubicBezTo>
                      <a:cubicBezTo>
                        <a:pt x="37149" y="20704"/>
                        <a:pt x="37070" y="20651"/>
                        <a:pt x="36965" y="20546"/>
                      </a:cubicBezTo>
                      <a:lnTo>
                        <a:pt x="25658" y="13304"/>
                      </a:lnTo>
                      <a:lnTo>
                        <a:pt x="17708" y="20205"/>
                      </a:lnTo>
                      <a:lnTo>
                        <a:pt x="24031" y="32223"/>
                      </a:lnTo>
                      <a:cubicBezTo>
                        <a:pt x="24188" y="32538"/>
                        <a:pt x="24162" y="32932"/>
                        <a:pt x="23952" y="33221"/>
                      </a:cubicBezTo>
                      <a:cubicBezTo>
                        <a:pt x="20647" y="37655"/>
                        <a:pt x="18233" y="42562"/>
                        <a:pt x="16790" y="47784"/>
                      </a:cubicBezTo>
                      <a:cubicBezTo>
                        <a:pt x="16685" y="48125"/>
                        <a:pt x="16423" y="48362"/>
                        <a:pt x="16055" y="48440"/>
                      </a:cubicBezTo>
                      <a:lnTo>
                        <a:pt x="2702" y="51274"/>
                      </a:lnTo>
                      <a:lnTo>
                        <a:pt x="1967" y="61797"/>
                      </a:lnTo>
                      <a:lnTo>
                        <a:pt x="15111" y="66520"/>
                      </a:lnTo>
                      <a:cubicBezTo>
                        <a:pt x="15426" y="66625"/>
                        <a:pt x="15662" y="66914"/>
                        <a:pt x="15741" y="67255"/>
                      </a:cubicBezTo>
                      <a:cubicBezTo>
                        <a:pt x="16580" y="72425"/>
                        <a:pt x="18312" y="77358"/>
                        <a:pt x="20883" y="81924"/>
                      </a:cubicBezTo>
                      <a:cubicBezTo>
                        <a:pt x="21066" y="82239"/>
                        <a:pt x="21040" y="82632"/>
                        <a:pt x="20857" y="82921"/>
                      </a:cubicBezTo>
                      <a:lnTo>
                        <a:pt x="13327" y="94388"/>
                      </a:lnTo>
                      <a:lnTo>
                        <a:pt x="20253" y="102366"/>
                      </a:lnTo>
                      <a:lnTo>
                        <a:pt x="32846" y="96278"/>
                      </a:lnTo>
                      <a:cubicBezTo>
                        <a:pt x="33161" y="96146"/>
                        <a:pt x="33528" y="96173"/>
                        <a:pt x="33817" y="96383"/>
                      </a:cubicBezTo>
                      <a:cubicBezTo>
                        <a:pt x="38119" y="99479"/>
                        <a:pt x="42868" y="101762"/>
                        <a:pt x="47879" y="103179"/>
                      </a:cubicBezTo>
                      <a:cubicBezTo>
                        <a:pt x="48272" y="103284"/>
                        <a:pt x="48535" y="103599"/>
                        <a:pt x="48587" y="103993"/>
                      </a:cubicBezTo>
                      <a:cubicBezTo>
                        <a:pt x="48587" y="104045"/>
                        <a:pt x="48587" y="104071"/>
                        <a:pt x="48587" y="104097"/>
                      </a:cubicBezTo>
                      <a:cubicBezTo>
                        <a:pt x="48692" y="104990"/>
                        <a:pt x="50240" y="112337"/>
                        <a:pt x="51289" y="117323"/>
                      </a:cubicBezTo>
                      <a:close/>
                      <a:moveTo>
                        <a:pt x="62492" y="120000"/>
                      </a:moveTo>
                      <a:lnTo>
                        <a:pt x="62492" y="120000"/>
                      </a:lnTo>
                      <a:cubicBezTo>
                        <a:pt x="62466" y="120000"/>
                        <a:pt x="62439" y="120000"/>
                        <a:pt x="62413" y="119973"/>
                      </a:cubicBezTo>
                      <a:lnTo>
                        <a:pt x="50450" y="119160"/>
                      </a:lnTo>
                      <a:cubicBezTo>
                        <a:pt x="50030" y="119134"/>
                        <a:pt x="49663" y="118819"/>
                        <a:pt x="49584" y="118399"/>
                      </a:cubicBezTo>
                      <a:cubicBezTo>
                        <a:pt x="47826" y="110185"/>
                        <a:pt x="47039" y="106538"/>
                        <a:pt x="46829" y="104858"/>
                      </a:cubicBezTo>
                      <a:cubicBezTo>
                        <a:pt x="41976" y="103415"/>
                        <a:pt x="37385" y="101211"/>
                        <a:pt x="33161" y="98246"/>
                      </a:cubicBezTo>
                      <a:lnTo>
                        <a:pt x="20437" y="104386"/>
                      </a:lnTo>
                      <a:cubicBezTo>
                        <a:pt x="20043" y="104570"/>
                        <a:pt x="19571" y="104465"/>
                        <a:pt x="19282" y="104150"/>
                      </a:cubicBezTo>
                      <a:lnTo>
                        <a:pt x="11412" y="95097"/>
                      </a:lnTo>
                      <a:cubicBezTo>
                        <a:pt x="11123" y="94782"/>
                        <a:pt x="11097" y="94310"/>
                        <a:pt x="11333" y="93968"/>
                      </a:cubicBezTo>
                      <a:lnTo>
                        <a:pt x="18941" y="82344"/>
                      </a:lnTo>
                      <a:cubicBezTo>
                        <a:pt x="16501" y="77909"/>
                        <a:pt x="14822" y="73107"/>
                        <a:pt x="13957" y="68121"/>
                      </a:cubicBezTo>
                      <a:lnTo>
                        <a:pt x="655" y="63345"/>
                      </a:lnTo>
                      <a:cubicBezTo>
                        <a:pt x="262" y="63214"/>
                        <a:pt x="0" y="62820"/>
                        <a:pt x="26" y="62401"/>
                      </a:cubicBezTo>
                      <a:lnTo>
                        <a:pt x="839" y="50435"/>
                      </a:lnTo>
                      <a:cubicBezTo>
                        <a:pt x="891" y="49989"/>
                        <a:pt x="1180" y="49647"/>
                        <a:pt x="1600" y="49569"/>
                      </a:cubicBezTo>
                      <a:lnTo>
                        <a:pt x="15111" y="46708"/>
                      </a:lnTo>
                      <a:cubicBezTo>
                        <a:pt x="16606" y="41670"/>
                        <a:pt x="18941" y="36921"/>
                        <a:pt x="22063" y="32591"/>
                      </a:cubicBezTo>
                      <a:lnTo>
                        <a:pt x="15688" y="20441"/>
                      </a:lnTo>
                      <a:cubicBezTo>
                        <a:pt x="15478" y="20048"/>
                        <a:pt x="15557" y="19549"/>
                        <a:pt x="15898" y="19260"/>
                      </a:cubicBezTo>
                      <a:lnTo>
                        <a:pt x="24949" y="11388"/>
                      </a:lnTo>
                      <a:cubicBezTo>
                        <a:pt x="25264" y="11126"/>
                        <a:pt x="25710" y="11073"/>
                        <a:pt x="26077" y="11309"/>
                      </a:cubicBezTo>
                      <a:lnTo>
                        <a:pt x="37726" y="18788"/>
                      </a:lnTo>
                      <a:cubicBezTo>
                        <a:pt x="42160" y="16374"/>
                        <a:pt x="46908" y="14721"/>
                        <a:pt x="51867" y="13855"/>
                      </a:cubicBezTo>
                      <a:lnTo>
                        <a:pt x="56641" y="629"/>
                      </a:lnTo>
                      <a:cubicBezTo>
                        <a:pt x="56773" y="236"/>
                        <a:pt x="57140" y="0"/>
                        <a:pt x="57612" y="0"/>
                      </a:cubicBezTo>
                      <a:lnTo>
                        <a:pt x="69575" y="839"/>
                      </a:lnTo>
                      <a:cubicBezTo>
                        <a:pt x="69995" y="865"/>
                        <a:pt x="70362" y="1154"/>
                        <a:pt x="70441" y="1574"/>
                      </a:cubicBezTo>
                      <a:lnTo>
                        <a:pt x="73379" y="15062"/>
                      </a:lnTo>
                      <a:cubicBezTo>
                        <a:pt x="78181" y="16479"/>
                        <a:pt x="82719" y="18683"/>
                        <a:pt x="86891" y="21622"/>
                      </a:cubicBezTo>
                      <a:lnTo>
                        <a:pt x="99588" y="15665"/>
                      </a:lnTo>
                      <a:cubicBezTo>
                        <a:pt x="99956" y="15482"/>
                        <a:pt x="100428" y="15587"/>
                        <a:pt x="100690" y="15902"/>
                      </a:cubicBezTo>
                      <a:lnTo>
                        <a:pt x="108587" y="24955"/>
                      </a:lnTo>
                      <a:cubicBezTo>
                        <a:pt x="108850" y="25270"/>
                        <a:pt x="108902" y="25742"/>
                        <a:pt x="108666" y="26083"/>
                      </a:cubicBezTo>
                      <a:lnTo>
                        <a:pt x="101215" y="37708"/>
                      </a:lnTo>
                      <a:cubicBezTo>
                        <a:pt x="103602" y="42143"/>
                        <a:pt x="105255" y="46892"/>
                        <a:pt x="106121" y="51852"/>
                      </a:cubicBezTo>
                      <a:lnTo>
                        <a:pt x="119344" y="56601"/>
                      </a:lnTo>
                      <a:cubicBezTo>
                        <a:pt x="119763" y="56759"/>
                        <a:pt x="119999" y="57152"/>
                        <a:pt x="119973" y="57572"/>
                      </a:cubicBezTo>
                      <a:lnTo>
                        <a:pt x="119160" y="69538"/>
                      </a:lnTo>
                      <a:cubicBezTo>
                        <a:pt x="119134" y="69984"/>
                        <a:pt x="118819" y="70325"/>
                        <a:pt x="118399" y="70404"/>
                      </a:cubicBezTo>
                      <a:lnTo>
                        <a:pt x="104888" y="73317"/>
                      </a:lnTo>
                      <a:cubicBezTo>
                        <a:pt x="103445" y="78119"/>
                        <a:pt x="101241" y="82659"/>
                        <a:pt x="98277" y="86857"/>
                      </a:cubicBezTo>
                      <a:lnTo>
                        <a:pt x="104363" y="99584"/>
                      </a:lnTo>
                      <a:cubicBezTo>
                        <a:pt x="104547" y="99951"/>
                        <a:pt x="104442" y="100424"/>
                        <a:pt x="104127" y="100712"/>
                      </a:cubicBezTo>
                      <a:lnTo>
                        <a:pt x="95076" y="108585"/>
                      </a:lnTo>
                      <a:cubicBezTo>
                        <a:pt x="94761" y="108873"/>
                        <a:pt x="94289" y="108900"/>
                        <a:pt x="93922" y="108663"/>
                      </a:cubicBezTo>
                      <a:lnTo>
                        <a:pt x="82326" y="101080"/>
                      </a:lnTo>
                      <a:cubicBezTo>
                        <a:pt x="77892" y="103494"/>
                        <a:pt x="73117" y="105147"/>
                        <a:pt x="68080" y="106039"/>
                      </a:cubicBezTo>
                      <a:cubicBezTo>
                        <a:pt x="67634" y="107483"/>
                        <a:pt x="66427" y="110894"/>
                        <a:pt x="63384" y="119370"/>
                      </a:cubicBezTo>
                      <a:cubicBezTo>
                        <a:pt x="63253" y="119737"/>
                        <a:pt x="62885" y="120000"/>
                        <a:pt x="62492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cap="flat" cmpd="sng" w="9525">
                  <a:solidFill>
                    <a:srgbClr val="1F567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9" name="Google Shape;669;p70"/>
              <p:cNvSpPr/>
              <p:nvPr/>
            </p:nvSpPr>
            <p:spPr>
              <a:xfrm rot="5400000">
                <a:off x="3385789" y="4836159"/>
                <a:ext cx="402300" cy="201000"/>
              </a:xfrm>
              <a:prstGeom prst="triangle">
                <a:avLst>
                  <a:gd fmla="val 54546" name="adj"/>
                </a:avLst>
              </a:prstGeom>
              <a:solidFill>
                <a:srgbClr val="1F56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70"/>
            <p:cNvGrpSpPr/>
            <p:nvPr/>
          </p:nvGrpSpPr>
          <p:grpSpPr>
            <a:xfrm>
              <a:off x="6366719" y="5110876"/>
              <a:ext cx="289266" cy="310838"/>
              <a:chOff x="2803133" y="4136206"/>
              <a:chExt cx="1494916" cy="1606397"/>
            </a:xfrm>
          </p:grpSpPr>
          <p:grpSp>
            <p:nvGrpSpPr>
              <p:cNvPr id="671" name="Google Shape;671;p70"/>
              <p:cNvGrpSpPr/>
              <p:nvPr/>
            </p:nvGrpSpPr>
            <p:grpSpPr>
              <a:xfrm>
                <a:off x="2803133" y="4136206"/>
                <a:ext cx="1494916" cy="1606397"/>
                <a:chOff x="2812341" y="4784072"/>
                <a:chExt cx="422400" cy="453900"/>
              </a:xfrm>
            </p:grpSpPr>
            <p:sp>
              <p:nvSpPr>
                <p:cNvPr id="672" name="Google Shape;672;p70"/>
                <p:cNvSpPr/>
                <p:nvPr/>
              </p:nvSpPr>
              <p:spPr>
                <a:xfrm>
                  <a:off x="2945691" y="4925733"/>
                  <a:ext cx="155700" cy="168900"/>
                </a:xfrm>
                <a:custGeom>
                  <a:rect b="b" l="l" r="r" t="t"/>
                  <a:pathLst>
                    <a:path extrusionOk="0" h="120000" w="120000">
                      <a:moveTo>
                        <a:pt x="60035" y="5159"/>
                      </a:moveTo>
                      <a:lnTo>
                        <a:pt x="60035" y="5159"/>
                      </a:lnTo>
                      <a:cubicBezTo>
                        <a:pt x="45327" y="5159"/>
                        <a:pt x="31538" y="10812"/>
                        <a:pt x="21213" y="21201"/>
                      </a:cubicBezTo>
                      <a:cubicBezTo>
                        <a:pt x="10819" y="31590"/>
                        <a:pt x="5091" y="45300"/>
                        <a:pt x="5091" y="60000"/>
                      </a:cubicBezTo>
                      <a:cubicBezTo>
                        <a:pt x="5091" y="74628"/>
                        <a:pt x="10819" y="88409"/>
                        <a:pt x="21213" y="98798"/>
                      </a:cubicBezTo>
                      <a:cubicBezTo>
                        <a:pt x="31538" y="109116"/>
                        <a:pt x="45327" y="114840"/>
                        <a:pt x="60035" y="114840"/>
                      </a:cubicBezTo>
                      <a:cubicBezTo>
                        <a:pt x="74672" y="114840"/>
                        <a:pt x="88461" y="109116"/>
                        <a:pt x="98786" y="98798"/>
                      </a:cubicBezTo>
                      <a:cubicBezTo>
                        <a:pt x="109180" y="88409"/>
                        <a:pt x="114908" y="74628"/>
                        <a:pt x="114908" y="60000"/>
                      </a:cubicBezTo>
                      <a:cubicBezTo>
                        <a:pt x="114908" y="45300"/>
                        <a:pt x="109180" y="31590"/>
                        <a:pt x="98856" y="21201"/>
                      </a:cubicBezTo>
                      <a:cubicBezTo>
                        <a:pt x="88461" y="10812"/>
                        <a:pt x="74672" y="5159"/>
                        <a:pt x="60035" y="5159"/>
                      </a:cubicBezTo>
                      <a:close/>
                      <a:moveTo>
                        <a:pt x="60035" y="120000"/>
                      </a:moveTo>
                      <a:lnTo>
                        <a:pt x="60035" y="120000"/>
                      </a:lnTo>
                      <a:cubicBezTo>
                        <a:pt x="43983" y="120000"/>
                        <a:pt x="28921" y="113710"/>
                        <a:pt x="17536" y="102402"/>
                      </a:cubicBezTo>
                      <a:cubicBezTo>
                        <a:pt x="6222" y="91095"/>
                        <a:pt x="0" y="76042"/>
                        <a:pt x="0" y="60000"/>
                      </a:cubicBezTo>
                      <a:cubicBezTo>
                        <a:pt x="0" y="43957"/>
                        <a:pt x="6222" y="28904"/>
                        <a:pt x="17536" y="17597"/>
                      </a:cubicBezTo>
                      <a:cubicBezTo>
                        <a:pt x="28921" y="6219"/>
                        <a:pt x="43983" y="0"/>
                        <a:pt x="60035" y="0"/>
                      </a:cubicBezTo>
                      <a:cubicBezTo>
                        <a:pt x="76016" y="0"/>
                        <a:pt x="91078" y="6219"/>
                        <a:pt x="102463" y="17597"/>
                      </a:cubicBezTo>
                      <a:cubicBezTo>
                        <a:pt x="113777" y="28904"/>
                        <a:pt x="119999" y="43957"/>
                        <a:pt x="119999" y="60000"/>
                      </a:cubicBezTo>
                      <a:cubicBezTo>
                        <a:pt x="119999" y="76042"/>
                        <a:pt x="113777" y="91095"/>
                        <a:pt x="102463" y="102402"/>
                      </a:cubicBezTo>
                      <a:cubicBezTo>
                        <a:pt x="91149" y="113710"/>
                        <a:pt x="76016" y="120000"/>
                        <a:pt x="60035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cap="flat" cmpd="sng" w="9525">
                  <a:solidFill>
                    <a:srgbClr val="1F567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70"/>
                <p:cNvSpPr/>
                <p:nvPr/>
              </p:nvSpPr>
              <p:spPr>
                <a:xfrm>
                  <a:off x="2812341" y="4784072"/>
                  <a:ext cx="422400" cy="453900"/>
                </a:xfrm>
                <a:custGeom>
                  <a:rect b="b" l="l" r="r" t="t"/>
                  <a:pathLst>
                    <a:path extrusionOk="0" h="120000" w="120000">
                      <a:moveTo>
                        <a:pt x="51289" y="117323"/>
                      </a:moveTo>
                      <a:lnTo>
                        <a:pt x="51289" y="117323"/>
                      </a:lnTo>
                      <a:lnTo>
                        <a:pt x="61836" y="118031"/>
                      </a:lnTo>
                      <a:cubicBezTo>
                        <a:pt x="63672" y="112888"/>
                        <a:pt x="66243" y="105646"/>
                        <a:pt x="66453" y="104990"/>
                      </a:cubicBezTo>
                      <a:cubicBezTo>
                        <a:pt x="66480" y="104885"/>
                        <a:pt x="66506" y="104806"/>
                        <a:pt x="66558" y="104727"/>
                      </a:cubicBezTo>
                      <a:cubicBezTo>
                        <a:pt x="66689" y="104465"/>
                        <a:pt x="66952" y="104281"/>
                        <a:pt x="67240" y="104255"/>
                      </a:cubicBezTo>
                      <a:cubicBezTo>
                        <a:pt x="72435" y="103389"/>
                        <a:pt x="77367" y="101683"/>
                        <a:pt x="81906" y="99138"/>
                      </a:cubicBezTo>
                      <a:cubicBezTo>
                        <a:pt x="82195" y="98980"/>
                        <a:pt x="82588" y="98980"/>
                        <a:pt x="82877" y="99164"/>
                      </a:cubicBezTo>
                      <a:lnTo>
                        <a:pt x="94368" y="106669"/>
                      </a:lnTo>
                      <a:lnTo>
                        <a:pt x="102317" y="99741"/>
                      </a:lnTo>
                      <a:lnTo>
                        <a:pt x="96309" y="87172"/>
                      </a:lnTo>
                      <a:cubicBezTo>
                        <a:pt x="96178" y="86857"/>
                        <a:pt x="96204" y="86490"/>
                        <a:pt x="96414" y="86201"/>
                      </a:cubicBezTo>
                      <a:cubicBezTo>
                        <a:pt x="99510" y="81898"/>
                        <a:pt x="101792" y="77200"/>
                        <a:pt x="103209" y="72241"/>
                      </a:cubicBezTo>
                      <a:cubicBezTo>
                        <a:pt x="103314" y="71900"/>
                        <a:pt x="103576" y="71637"/>
                        <a:pt x="103917" y="71559"/>
                      </a:cubicBezTo>
                      <a:lnTo>
                        <a:pt x="117297" y="68698"/>
                      </a:lnTo>
                      <a:lnTo>
                        <a:pt x="118032" y="58150"/>
                      </a:lnTo>
                      <a:lnTo>
                        <a:pt x="104940" y="53479"/>
                      </a:lnTo>
                      <a:cubicBezTo>
                        <a:pt x="104599" y="53347"/>
                        <a:pt x="104363" y="53059"/>
                        <a:pt x="104311" y="52718"/>
                      </a:cubicBezTo>
                      <a:cubicBezTo>
                        <a:pt x="103471" y="47574"/>
                        <a:pt x="101792" y="42667"/>
                        <a:pt x="99274" y="38128"/>
                      </a:cubicBezTo>
                      <a:cubicBezTo>
                        <a:pt x="99116" y="37839"/>
                        <a:pt x="99116" y="37472"/>
                        <a:pt x="99274" y="37183"/>
                      </a:cubicBezTo>
                      <a:cubicBezTo>
                        <a:pt x="99326" y="37130"/>
                        <a:pt x="99352" y="37078"/>
                        <a:pt x="99405" y="37026"/>
                      </a:cubicBezTo>
                      <a:lnTo>
                        <a:pt x="106672" y="25663"/>
                      </a:lnTo>
                      <a:lnTo>
                        <a:pt x="99746" y="17686"/>
                      </a:lnTo>
                      <a:lnTo>
                        <a:pt x="87205" y="23590"/>
                      </a:lnTo>
                      <a:cubicBezTo>
                        <a:pt x="86891" y="23748"/>
                        <a:pt x="86523" y="23695"/>
                        <a:pt x="86235" y="23511"/>
                      </a:cubicBezTo>
                      <a:cubicBezTo>
                        <a:pt x="81958" y="20415"/>
                        <a:pt x="77262" y="18132"/>
                        <a:pt x="72304" y="16715"/>
                      </a:cubicBezTo>
                      <a:cubicBezTo>
                        <a:pt x="71963" y="16636"/>
                        <a:pt x="71727" y="16348"/>
                        <a:pt x="71648" y="16006"/>
                      </a:cubicBezTo>
                      <a:lnTo>
                        <a:pt x="68736" y="2676"/>
                      </a:lnTo>
                      <a:lnTo>
                        <a:pt x="58189" y="1941"/>
                      </a:lnTo>
                      <a:lnTo>
                        <a:pt x="53493" y="14931"/>
                      </a:lnTo>
                      <a:cubicBezTo>
                        <a:pt x="53467" y="15009"/>
                        <a:pt x="53441" y="15088"/>
                        <a:pt x="53414" y="15141"/>
                      </a:cubicBezTo>
                      <a:cubicBezTo>
                        <a:pt x="53283" y="15403"/>
                        <a:pt x="53021" y="15587"/>
                        <a:pt x="52732" y="15639"/>
                      </a:cubicBezTo>
                      <a:cubicBezTo>
                        <a:pt x="47590" y="16479"/>
                        <a:pt x="42684" y="18184"/>
                        <a:pt x="38119" y="20730"/>
                      </a:cubicBezTo>
                      <a:cubicBezTo>
                        <a:pt x="37857" y="20861"/>
                        <a:pt x="37542" y="20887"/>
                        <a:pt x="37280" y="20756"/>
                      </a:cubicBezTo>
                      <a:cubicBezTo>
                        <a:pt x="37149" y="20704"/>
                        <a:pt x="37070" y="20651"/>
                        <a:pt x="36965" y="20546"/>
                      </a:cubicBezTo>
                      <a:lnTo>
                        <a:pt x="25658" y="13304"/>
                      </a:lnTo>
                      <a:lnTo>
                        <a:pt x="17708" y="20205"/>
                      </a:lnTo>
                      <a:lnTo>
                        <a:pt x="24031" y="32223"/>
                      </a:lnTo>
                      <a:cubicBezTo>
                        <a:pt x="24188" y="32538"/>
                        <a:pt x="24162" y="32932"/>
                        <a:pt x="23952" y="33221"/>
                      </a:cubicBezTo>
                      <a:cubicBezTo>
                        <a:pt x="20647" y="37655"/>
                        <a:pt x="18233" y="42562"/>
                        <a:pt x="16790" y="47784"/>
                      </a:cubicBezTo>
                      <a:cubicBezTo>
                        <a:pt x="16685" y="48125"/>
                        <a:pt x="16423" y="48362"/>
                        <a:pt x="16055" y="48440"/>
                      </a:cubicBezTo>
                      <a:lnTo>
                        <a:pt x="2702" y="51274"/>
                      </a:lnTo>
                      <a:lnTo>
                        <a:pt x="1967" y="61797"/>
                      </a:lnTo>
                      <a:lnTo>
                        <a:pt x="15111" y="66520"/>
                      </a:lnTo>
                      <a:cubicBezTo>
                        <a:pt x="15426" y="66625"/>
                        <a:pt x="15662" y="66914"/>
                        <a:pt x="15741" y="67255"/>
                      </a:cubicBezTo>
                      <a:cubicBezTo>
                        <a:pt x="16580" y="72425"/>
                        <a:pt x="18312" y="77358"/>
                        <a:pt x="20883" y="81924"/>
                      </a:cubicBezTo>
                      <a:cubicBezTo>
                        <a:pt x="21066" y="82239"/>
                        <a:pt x="21040" y="82632"/>
                        <a:pt x="20857" y="82921"/>
                      </a:cubicBezTo>
                      <a:lnTo>
                        <a:pt x="13327" y="94388"/>
                      </a:lnTo>
                      <a:lnTo>
                        <a:pt x="20253" y="102366"/>
                      </a:lnTo>
                      <a:lnTo>
                        <a:pt x="32846" y="96278"/>
                      </a:lnTo>
                      <a:cubicBezTo>
                        <a:pt x="33161" y="96146"/>
                        <a:pt x="33528" y="96173"/>
                        <a:pt x="33817" y="96383"/>
                      </a:cubicBezTo>
                      <a:cubicBezTo>
                        <a:pt x="38119" y="99479"/>
                        <a:pt x="42868" y="101762"/>
                        <a:pt x="47879" y="103179"/>
                      </a:cubicBezTo>
                      <a:cubicBezTo>
                        <a:pt x="48272" y="103284"/>
                        <a:pt x="48535" y="103599"/>
                        <a:pt x="48587" y="103993"/>
                      </a:cubicBezTo>
                      <a:cubicBezTo>
                        <a:pt x="48587" y="104045"/>
                        <a:pt x="48587" y="104071"/>
                        <a:pt x="48587" y="104097"/>
                      </a:cubicBezTo>
                      <a:cubicBezTo>
                        <a:pt x="48692" y="104990"/>
                        <a:pt x="50240" y="112337"/>
                        <a:pt x="51289" y="117323"/>
                      </a:cubicBezTo>
                      <a:close/>
                      <a:moveTo>
                        <a:pt x="62492" y="120000"/>
                      </a:moveTo>
                      <a:lnTo>
                        <a:pt x="62492" y="120000"/>
                      </a:lnTo>
                      <a:cubicBezTo>
                        <a:pt x="62466" y="120000"/>
                        <a:pt x="62439" y="120000"/>
                        <a:pt x="62413" y="119973"/>
                      </a:cubicBezTo>
                      <a:lnTo>
                        <a:pt x="50450" y="119160"/>
                      </a:lnTo>
                      <a:cubicBezTo>
                        <a:pt x="50030" y="119134"/>
                        <a:pt x="49663" y="118819"/>
                        <a:pt x="49584" y="118399"/>
                      </a:cubicBezTo>
                      <a:cubicBezTo>
                        <a:pt x="47826" y="110185"/>
                        <a:pt x="47039" y="106538"/>
                        <a:pt x="46829" y="104858"/>
                      </a:cubicBezTo>
                      <a:cubicBezTo>
                        <a:pt x="41976" y="103415"/>
                        <a:pt x="37385" y="101211"/>
                        <a:pt x="33161" y="98246"/>
                      </a:cubicBezTo>
                      <a:lnTo>
                        <a:pt x="20437" y="104386"/>
                      </a:lnTo>
                      <a:cubicBezTo>
                        <a:pt x="20043" y="104570"/>
                        <a:pt x="19571" y="104465"/>
                        <a:pt x="19282" y="104150"/>
                      </a:cubicBezTo>
                      <a:lnTo>
                        <a:pt x="11412" y="95097"/>
                      </a:lnTo>
                      <a:cubicBezTo>
                        <a:pt x="11123" y="94782"/>
                        <a:pt x="11097" y="94310"/>
                        <a:pt x="11333" y="93968"/>
                      </a:cubicBezTo>
                      <a:lnTo>
                        <a:pt x="18941" y="82344"/>
                      </a:lnTo>
                      <a:cubicBezTo>
                        <a:pt x="16501" y="77909"/>
                        <a:pt x="14822" y="73107"/>
                        <a:pt x="13957" y="68121"/>
                      </a:cubicBezTo>
                      <a:lnTo>
                        <a:pt x="655" y="63345"/>
                      </a:lnTo>
                      <a:cubicBezTo>
                        <a:pt x="262" y="63214"/>
                        <a:pt x="0" y="62820"/>
                        <a:pt x="26" y="62401"/>
                      </a:cubicBezTo>
                      <a:lnTo>
                        <a:pt x="839" y="50435"/>
                      </a:lnTo>
                      <a:cubicBezTo>
                        <a:pt x="891" y="49989"/>
                        <a:pt x="1180" y="49647"/>
                        <a:pt x="1600" y="49569"/>
                      </a:cubicBezTo>
                      <a:lnTo>
                        <a:pt x="15111" y="46708"/>
                      </a:lnTo>
                      <a:cubicBezTo>
                        <a:pt x="16606" y="41670"/>
                        <a:pt x="18941" y="36921"/>
                        <a:pt x="22063" y="32591"/>
                      </a:cubicBezTo>
                      <a:lnTo>
                        <a:pt x="15688" y="20441"/>
                      </a:lnTo>
                      <a:cubicBezTo>
                        <a:pt x="15478" y="20048"/>
                        <a:pt x="15557" y="19549"/>
                        <a:pt x="15898" y="19260"/>
                      </a:cubicBezTo>
                      <a:lnTo>
                        <a:pt x="24949" y="11388"/>
                      </a:lnTo>
                      <a:cubicBezTo>
                        <a:pt x="25264" y="11126"/>
                        <a:pt x="25710" y="11073"/>
                        <a:pt x="26077" y="11309"/>
                      </a:cubicBezTo>
                      <a:lnTo>
                        <a:pt x="37726" y="18788"/>
                      </a:lnTo>
                      <a:cubicBezTo>
                        <a:pt x="42160" y="16374"/>
                        <a:pt x="46908" y="14721"/>
                        <a:pt x="51867" y="13855"/>
                      </a:cubicBezTo>
                      <a:lnTo>
                        <a:pt x="56641" y="629"/>
                      </a:lnTo>
                      <a:cubicBezTo>
                        <a:pt x="56773" y="236"/>
                        <a:pt x="57140" y="0"/>
                        <a:pt x="57612" y="0"/>
                      </a:cubicBezTo>
                      <a:lnTo>
                        <a:pt x="69575" y="839"/>
                      </a:lnTo>
                      <a:cubicBezTo>
                        <a:pt x="69995" y="865"/>
                        <a:pt x="70362" y="1154"/>
                        <a:pt x="70441" y="1574"/>
                      </a:cubicBezTo>
                      <a:lnTo>
                        <a:pt x="73379" y="15062"/>
                      </a:lnTo>
                      <a:cubicBezTo>
                        <a:pt x="78181" y="16479"/>
                        <a:pt x="82719" y="18683"/>
                        <a:pt x="86891" y="21622"/>
                      </a:cubicBezTo>
                      <a:lnTo>
                        <a:pt x="99588" y="15665"/>
                      </a:lnTo>
                      <a:cubicBezTo>
                        <a:pt x="99956" y="15482"/>
                        <a:pt x="100428" y="15587"/>
                        <a:pt x="100690" y="15902"/>
                      </a:cubicBezTo>
                      <a:lnTo>
                        <a:pt x="108587" y="24955"/>
                      </a:lnTo>
                      <a:cubicBezTo>
                        <a:pt x="108850" y="25270"/>
                        <a:pt x="108902" y="25742"/>
                        <a:pt x="108666" y="26083"/>
                      </a:cubicBezTo>
                      <a:lnTo>
                        <a:pt x="101215" y="37708"/>
                      </a:lnTo>
                      <a:cubicBezTo>
                        <a:pt x="103602" y="42143"/>
                        <a:pt x="105255" y="46892"/>
                        <a:pt x="106121" y="51852"/>
                      </a:cubicBezTo>
                      <a:lnTo>
                        <a:pt x="119344" y="56601"/>
                      </a:lnTo>
                      <a:cubicBezTo>
                        <a:pt x="119763" y="56759"/>
                        <a:pt x="119999" y="57152"/>
                        <a:pt x="119973" y="57572"/>
                      </a:cubicBezTo>
                      <a:lnTo>
                        <a:pt x="119160" y="69538"/>
                      </a:lnTo>
                      <a:cubicBezTo>
                        <a:pt x="119134" y="69984"/>
                        <a:pt x="118819" y="70325"/>
                        <a:pt x="118399" y="70404"/>
                      </a:cubicBezTo>
                      <a:lnTo>
                        <a:pt x="104888" y="73317"/>
                      </a:lnTo>
                      <a:cubicBezTo>
                        <a:pt x="103445" y="78119"/>
                        <a:pt x="101241" y="82659"/>
                        <a:pt x="98277" y="86857"/>
                      </a:cubicBezTo>
                      <a:lnTo>
                        <a:pt x="104363" y="99584"/>
                      </a:lnTo>
                      <a:cubicBezTo>
                        <a:pt x="104547" y="99951"/>
                        <a:pt x="104442" y="100424"/>
                        <a:pt x="104127" y="100712"/>
                      </a:cubicBezTo>
                      <a:lnTo>
                        <a:pt x="95076" y="108585"/>
                      </a:lnTo>
                      <a:cubicBezTo>
                        <a:pt x="94761" y="108873"/>
                        <a:pt x="94289" y="108900"/>
                        <a:pt x="93922" y="108663"/>
                      </a:cubicBezTo>
                      <a:lnTo>
                        <a:pt x="82326" y="101080"/>
                      </a:lnTo>
                      <a:cubicBezTo>
                        <a:pt x="77892" y="103494"/>
                        <a:pt x="73117" y="105147"/>
                        <a:pt x="68080" y="106039"/>
                      </a:cubicBezTo>
                      <a:cubicBezTo>
                        <a:pt x="67634" y="107483"/>
                        <a:pt x="66427" y="110894"/>
                        <a:pt x="63384" y="119370"/>
                      </a:cubicBezTo>
                      <a:cubicBezTo>
                        <a:pt x="63253" y="119737"/>
                        <a:pt x="62885" y="120000"/>
                        <a:pt x="62492" y="120000"/>
                      </a:cubicBezTo>
                      <a:close/>
                    </a:path>
                  </a:pathLst>
                </a:custGeom>
                <a:solidFill>
                  <a:srgbClr val="1F567A"/>
                </a:solidFill>
                <a:ln cap="flat" cmpd="sng" w="9525">
                  <a:solidFill>
                    <a:srgbClr val="1F567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350">
                    <a:solidFill>
                      <a:srgbClr val="EF432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4" name="Google Shape;674;p70"/>
              <p:cNvSpPr/>
              <p:nvPr/>
            </p:nvSpPr>
            <p:spPr>
              <a:xfrm rot="5400000">
                <a:off x="3385789" y="4836159"/>
                <a:ext cx="402300" cy="201000"/>
              </a:xfrm>
              <a:prstGeom prst="triangle">
                <a:avLst>
                  <a:gd fmla="val 54546" name="adj"/>
                </a:avLst>
              </a:prstGeom>
              <a:solidFill>
                <a:srgbClr val="1F567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5" name="Google Shape;675;p70"/>
            <p:cNvSpPr txBox="1"/>
            <p:nvPr/>
          </p:nvSpPr>
          <p:spPr>
            <a:xfrm>
              <a:off x="6712705" y="4767144"/>
              <a:ext cx="775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464F"/>
                  </a:solidFill>
                  <a:latin typeface="Calibri"/>
                  <a:ea typeface="Calibri"/>
                  <a:cs typeface="Calibri"/>
                  <a:sym typeface="Calibri"/>
                </a:rPr>
                <a:t>Kubelet</a:t>
              </a:r>
              <a:endParaRPr sz="10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0"/>
            <p:cNvSpPr txBox="1"/>
            <p:nvPr/>
          </p:nvSpPr>
          <p:spPr>
            <a:xfrm>
              <a:off x="6708429" y="5077329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464F"/>
                  </a:solidFill>
                  <a:latin typeface="Calibri"/>
                  <a:ea typeface="Calibri"/>
                  <a:cs typeface="Calibri"/>
                  <a:sym typeface="Calibri"/>
                </a:rPr>
                <a:t>Service Proxy</a:t>
              </a:r>
              <a:endParaRPr sz="1000">
                <a:solidFill>
                  <a:srgbClr val="3746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7" name="Google Shape;677;p70"/>
          <p:cNvCxnSpPr/>
          <p:nvPr/>
        </p:nvCxnSpPr>
        <p:spPr>
          <a:xfrm>
            <a:off x="6491719" y="4230440"/>
            <a:ext cx="14865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678" name="Google Shape;678;p70"/>
          <p:cNvCxnSpPr/>
          <p:nvPr/>
        </p:nvCxnSpPr>
        <p:spPr>
          <a:xfrm>
            <a:off x="7975498" y="4227178"/>
            <a:ext cx="0" cy="8187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70"/>
          <p:cNvCxnSpPr/>
          <p:nvPr/>
        </p:nvCxnSpPr>
        <p:spPr>
          <a:xfrm>
            <a:off x="6857185" y="4242619"/>
            <a:ext cx="0" cy="14409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70"/>
          <p:cNvCxnSpPr/>
          <p:nvPr/>
        </p:nvCxnSpPr>
        <p:spPr>
          <a:xfrm>
            <a:off x="6858251" y="5688034"/>
            <a:ext cx="931200" cy="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70"/>
          <p:cNvCxnSpPr/>
          <p:nvPr/>
        </p:nvCxnSpPr>
        <p:spPr>
          <a:xfrm rot="10800000">
            <a:off x="6086429" y="3614176"/>
            <a:ext cx="0" cy="172500"/>
          </a:xfrm>
          <a:prstGeom prst="straightConnector1">
            <a:avLst/>
          </a:prstGeom>
          <a:noFill/>
          <a:ln cap="rnd" cmpd="sng" w="12700">
            <a:solidFill>
              <a:srgbClr val="40B654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682" name="Google Shape;682;p70"/>
          <p:cNvCxnSpPr/>
          <p:nvPr/>
        </p:nvCxnSpPr>
        <p:spPr>
          <a:xfrm>
            <a:off x="6086429" y="3613444"/>
            <a:ext cx="2095200" cy="0"/>
          </a:xfrm>
          <a:prstGeom prst="straightConnector1">
            <a:avLst/>
          </a:prstGeom>
          <a:noFill/>
          <a:ln cap="rnd" cmpd="sng" w="12700">
            <a:solidFill>
              <a:srgbClr val="40B65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Introduction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71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/>
              <a:t>A tour of web resources</a:t>
            </a:r>
            <a:endParaRPr b="0" i="0" sz="24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7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1610451" y="1584425"/>
            <a:ext cx="79248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Some references:</a:t>
            </a:r>
            <a:endParaRPr b="1" sz="2400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kubernetes.io documentation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Bitnami Documentation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2" marL="6286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CNCF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2" marL="6286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GitHub</a:t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2" marL="6286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YouTube Channels </a:t>
            </a:r>
            <a:b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71"/>
          <p:cNvGrpSpPr/>
          <p:nvPr/>
        </p:nvGrpSpPr>
        <p:grpSpPr>
          <a:xfrm>
            <a:off x="1737543" y="2591900"/>
            <a:ext cx="459000" cy="528300"/>
            <a:chOff x="769619" y="2532035"/>
            <a:chExt cx="459000" cy="528300"/>
          </a:xfrm>
        </p:grpSpPr>
        <p:pic>
          <p:nvPicPr>
            <p:cNvPr id="692" name="Google Shape;692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71"/>
            <p:cNvSpPr/>
            <p:nvPr/>
          </p:nvSpPr>
          <p:spPr>
            <a:xfrm>
              <a:off x="813859" y="2584670"/>
              <a:ext cx="370500" cy="423000"/>
            </a:xfrm>
            <a:custGeom>
              <a:rect b="b" l="l" r="r" t="t"/>
              <a:pathLst>
                <a:path extrusionOk="0" h="120000" w="12000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b="1" sz="1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94" name="Google Shape;694;p71"/>
          <p:cNvGrpSpPr/>
          <p:nvPr/>
        </p:nvGrpSpPr>
        <p:grpSpPr>
          <a:xfrm>
            <a:off x="1737543" y="3223375"/>
            <a:ext cx="459000" cy="528300"/>
            <a:chOff x="769619" y="2532035"/>
            <a:chExt cx="459000" cy="528300"/>
          </a:xfrm>
        </p:grpSpPr>
        <p:pic>
          <p:nvPicPr>
            <p:cNvPr id="695" name="Google Shape;695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71"/>
            <p:cNvSpPr/>
            <p:nvPr/>
          </p:nvSpPr>
          <p:spPr>
            <a:xfrm>
              <a:off x="813859" y="2584670"/>
              <a:ext cx="370500" cy="423000"/>
            </a:xfrm>
            <a:custGeom>
              <a:rect b="b" l="l" r="r" t="t"/>
              <a:pathLst>
                <a:path extrusionOk="0" h="120000" w="12000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b="1" sz="1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97" name="Google Shape;697;p71"/>
          <p:cNvGrpSpPr/>
          <p:nvPr/>
        </p:nvGrpSpPr>
        <p:grpSpPr>
          <a:xfrm>
            <a:off x="1737543" y="3854850"/>
            <a:ext cx="459000" cy="528300"/>
            <a:chOff x="769619" y="2532035"/>
            <a:chExt cx="459000" cy="528300"/>
          </a:xfrm>
        </p:grpSpPr>
        <p:pic>
          <p:nvPicPr>
            <p:cNvPr id="698" name="Google Shape;698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71"/>
            <p:cNvSpPr/>
            <p:nvPr/>
          </p:nvSpPr>
          <p:spPr>
            <a:xfrm>
              <a:off x="813859" y="2584670"/>
              <a:ext cx="370500" cy="423000"/>
            </a:xfrm>
            <a:custGeom>
              <a:rect b="b" l="l" r="r" t="t"/>
              <a:pathLst>
                <a:path extrusionOk="0" h="120000" w="12000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b="1" sz="1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00" name="Google Shape;700;p71"/>
          <p:cNvGrpSpPr/>
          <p:nvPr/>
        </p:nvGrpSpPr>
        <p:grpSpPr>
          <a:xfrm>
            <a:off x="1737543" y="4486325"/>
            <a:ext cx="459000" cy="528300"/>
            <a:chOff x="769619" y="2532035"/>
            <a:chExt cx="459000" cy="528300"/>
          </a:xfrm>
        </p:grpSpPr>
        <p:pic>
          <p:nvPicPr>
            <p:cNvPr id="701" name="Google Shape;701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Google Shape;702;p71"/>
            <p:cNvSpPr/>
            <p:nvPr/>
          </p:nvSpPr>
          <p:spPr>
            <a:xfrm>
              <a:off x="813859" y="2584670"/>
              <a:ext cx="370500" cy="423000"/>
            </a:xfrm>
            <a:custGeom>
              <a:rect b="b" l="l" r="r" t="t"/>
              <a:pathLst>
                <a:path extrusionOk="0" h="120000" w="12000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b="1" sz="1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703" name="Google Shape;703;p71"/>
          <p:cNvGrpSpPr/>
          <p:nvPr/>
        </p:nvGrpSpPr>
        <p:grpSpPr>
          <a:xfrm>
            <a:off x="1737543" y="5117800"/>
            <a:ext cx="459000" cy="528300"/>
            <a:chOff x="769619" y="2532035"/>
            <a:chExt cx="459000" cy="528300"/>
          </a:xfrm>
        </p:grpSpPr>
        <p:pic>
          <p:nvPicPr>
            <p:cNvPr id="704" name="Google Shape;704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9619" y="2532035"/>
              <a:ext cx="459000" cy="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71"/>
            <p:cNvSpPr/>
            <p:nvPr/>
          </p:nvSpPr>
          <p:spPr>
            <a:xfrm>
              <a:off x="813859" y="2584670"/>
              <a:ext cx="370500" cy="423000"/>
            </a:xfrm>
            <a:custGeom>
              <a:rect b="b" l="l" r="r" t="t"/>
              <a:pathLst>
                <a:path extrusionOk="0" h="120000" w="120000">
                  <a:moveTo>
                    <a:pt x="61127" y="3844"/>
                  </a:moveTo>
                  <a:cubicBezTo>
                    <a:pt x="58391" y="3807"/>
                    <a:pt x="55318" y="4324"/>
                    <a:pt x="52185" y="5393"/>
                  </a:cubicBezTo>
                  <a:lnTo>
                    <a:pt x="11655" y="26859"/>
                  </a:lnTo>
                  <a:cubicBezTo>
                    <a:pt x="8075" y="29625"/>
                    <a:pt x="4494" y="31727"/>
                    <a:pt x="3843" y="40800"/>
                  </a:cubicBezTo>
                  <a:cubicBezTo>
                    <a:pt x="3924" y="53488"/>
                    <a:pt x="4005" y="65954"/>
                    <a:pt x="4087" y="78420"/>
                  </a:cubicBezTo>
                  <a:cubicBezTo>
                    <a:pt x="3354" y="84469"/>
                    <a:pt x="6040" y="90075"/>
                    <a:pt x="11411" y="93247"/>
                  </a:cubicBezTo>
                  <a:lnTo>
                    <a:pt x="51452" y="114269"/>
                  </a:lnTo>
                  <a:cubicBezTo>
                    <a:pt x="55929" y="116409"/>
                    <a:pt x="61137" y="117220"/>
                    <a:pt x="67811" y="114048"/>
                  </a:cubicBezTo>
                  <a:lnTo>
                    <a:pt x="107608" y="93910"/>
                  </a:lnTo>
                  <a:cubicBezTo>
                    <a:pt x="113142" y="90222"/>
                    <a:pt x="115502" y="85870"/>
                    <a:pt x="116153" y="80854"/>
                  </a:cubicBezTo>
                  <a:lnTo>
                    <a:pt x="116153" y="39694"/>
                  </a:lnTo>
                  <a:cubicBezTo>
                    <a:pt x="116235" y="36153"/>
                    <a:pt x="114851" y="31285"/>
                    <a:pt x="109073" y="27080"/>
                  </a:cubicBezTo>
                  <a:lnTo>
                    <a:pt x="68055" y="5615"/>
                  </a:lnTo>
                  <a:cubicBezTo>
                    <a:pt x="66264" y="4471"/>
                    <a:pt x="63864" y="3881"/>
                    <a:pt x="61127" y="3844"/>
                  </a:cubicBezTo>
                  <a:close/>
                  <a:moveTo>
                    <a:pt x="61204" y="1"/>
                  </a:moveTo>
                  <a:cubicBezTo>
                    <a:pt x="64128" y="41"/>
                    <a:pt x="66693" y="671"/>
                    <a:pt x="68606" y="1893"/>
                  </a:cubicBezTo>
                  <a:lnTo>
                    <a:pt x="112431" y="24827"/>
                  </a:lnTo>
                  <a:cubicBezTo>
                    <a:pt x="118605" y="29320"/>
                    <a:pt x="120083" y="34521"/>
                    <a:pt x="119996" y="38304"/>
                  </a:cubicBezTo>
                  <a:lnTo>
                    <a:pt x="119996" y="82281"/>
                  </a:lnTo>
                  <a:cubicBezTo>
                    <a:pt x="119300" y="87641"/>
                    <a:pt x="116779" y="92291"/>
                    <a:pt x="110866" y="96231"/>
                  </a:cubicBezTo>
                  <a:lnTo>
                    <a:pt x="68345" y="117747"/>
                  </a:lnTo>
                  <a:cubicBezTo>
                    <a:pt x="61215" y="121136"/>
                    <a:pt x="55650" y="120269"/>
                    <a:pt x="50868" y="117983"/>
                  </a:cubicBezTo>
                  <a:lnTo>
                    <a:pt x="8086" y="95522"/>
                  </a:lnTo>
                  <a:cubicBezTo>
                    <a:pt x="2347" y="92133"/>
                    <a:pt x="-521" y="86143"/>
                    <a:pt x="260" y="79681"/>
                  </a:cubicBezTo>
                  <a:cubicBezTo>
                    <a:pt x="173" y="66361"/>
                    <a:pt x="86" y="53042"/>
                    <a:pt x="0" y="39486"/>
                  </a:cubicBezTo>
                  <a:cubicBezTo>
                    <a:pt x="695" y="29792"/>
                    <a:pt x="4521" y="27546"/>
                    <a:pt x="8347" y="24591"/>
                  </a:cubicBezTo>
                  <a:lnTo>
                    <a:pt x="51650" y="1657"/>
                  </a:lnTo>
                  <a:cubicBezTo>
                    <a:pt x="54998" y="514"/>
                    <a:pt x="58280" y="-37"/>
                    <a:pt x="61204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40B654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b="1" sz="1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2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  II - Installation and Setup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72"/>
          <p:cNvSpPr txBox="1"/>
          <p:nvPr>
            <p:ph idx="1" type="body"/>
          </p:nvPr>
        </p:nvSpPr>
        <p:spPr>
          <a:xfrm>
            <a:off x="4892525" y="4116064"/>
            <a:ext cx="6233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i="1" lang="en-US"/>
              <a:t>Setting up the K8s Sandbox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3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Container Engine</a:t>
            </a:r>
            <a:endParaRPr/>
          </a:p>
        </p:txBody>
      </p:sp>
      <p:sp>
        <p:nvSpPr>
          <p:cNvPr id="718" name="Google Shape;718;p73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GKE</a:t>
            </a:r>
            <a:endParaRPr/>
          </a:p>
        </p:txBody>
      </p:sp>
      <p:sp>
        <p:nvSpPr>
          <p:cNvPr id="719" name="Google Shape;719;p7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0" name="Google Shape;720;p73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Google Cloud tools available: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@ Bitnami: </a:t>
            </a:r>
            <a:r>
              <a:rPr lang="en-US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21" name="Google Shape;721;p73"/>
          <p:cNvSpPr txBox="1"/>
          <p:nvPr/>
        </p:nvSpPr>
        <p:spPr>
          <a:xfrm>
            <a:off x="432000" y="2151963"/>
            <a:ext cx="4174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 an account on Google cloud, create a Kubernetes cluster in the Cloud using GCE instances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7-04-17 at 17.58.45.png" id="722" name="Google Shape;722;p73"/>
          <p:cNvPicPr preferRelativeResize="0"/>
          <p:nvPr/>
        </p:nvPicPr>
        <p:blipFill rotWithShape="1">
          <a:blip r:embed="rId4">
            <a:alphaModFix/>
          </a:blip>
          <a:srcRect b="39613" l="0" r="0" t="0"/>
          <a:stretch/>
        </p:blipFill>
        <p:spPr>
          <a:xfrm>
            <a:off x="495300" y="3611124"/>
            <a:ext cx="5971199" cy="24084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3" name="Google Shape;723;p73"/>
          <p:cNvGraphicFramePr/>
          <p:nvPr/>
        </p:nvGraphicFramePr>
        <p:xfrm>
          <a:off x="432000" y="14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5438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gcloud container cluster create my-cluster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4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Bitnami Kubernetes Sandbox</a:t>
            </a:r>
            <a:endParaRPr/>
          </a:p>
        </p:txBody>
      </p:sp>
      <p:sp>
        <p:nvSpPr>
          <p:cNvPr id="730" name="Google Shape;730;p74"/>
          <p:cNvSpPr txBox="1"/>
          <p:nvPr>
            <p:ph idx="3" type="body"/>
          </p:nvPr>
        </p:nvSpPr>
        <p:spPr>
          <a:xfrm>
            <a:off x="8358200" y="122625"/>
            <a:ext cx="3292500" cy="18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Bitnami Kubernetes Sandbox</a:t>
            </a:r>
            <a:endParaRPr/>
          </a:p>
        </p:txBody>
      </p:sp>
      <p:sp>
        <p:nvSpPr>
          <p:cNvPr id="731" name="Google Shape;731;p7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74"/>
          <p:cNvSpPr txBox="1"/>
          <p:nvPr>
            <p:ph idx="4" type="body"/>
          </p:nvPr>
        </p:nvSpPr>
        <p:spPr>
          <a:xfrm>
            <a:off x="8358188" y="1896113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Preconfigured click-to-deploy K8s cluster. It provides a complete development environment for development applications.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It also includes:</a:t>
            </a:r>
            <a:endParaRPr sz="1800">
              <a:solidFill>
                <a:srgbClr val="000000"/>
              </a:solidFill>
            </a:endParaRPr>
          </a:p>
          <a:p>
            <a:pPr indent="-2714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1" lang="en-US" sz="1800">
                <a:solidFill>
                  <a:srgbClr val="000000"/>
                </a:solidFill>
              </a:rPr>
              <a:t>Local Volume provisioner</a:t>
            </a:r>
            <a:endParaRPr sz="1800">
              <a:solidFill>
                <a:srgbClr val="000000"/>
              </a:solidFill>
            </a:endParaRPr>
          </a:p>
          <a:p>
            <a:pPr indent="-2714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</a:pPr>
            <a:r>
              <a:rPr i="1" lang="en-US" sz="1800">
                <a:solidFill>
                  <a:srgbClr val="000000"/>
                </a:solidFill>
              </a:rPr>
              <a:t>Helm</a:t>
            </a:r>
            <a:endParaRPr sz="1800">
              <a:solidFill>
                <a:srgbClr val="000000"/>
              </a:solidFill>
            </a:endParaRPr>
          </a:p>
          <a:p>
            <a:pPr indent="-271462" lvl="1" marL="5762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Ingress Controller</a:t>
            </a:r>
            <a:endParaRPr sz="1800">
              <a:solidFill>
                <a:srgbClr val="000000"/>
              </a:solidFill>
            </a:endParaRPr>
          </a:p>
          <a:p>
            <a:pPr indent="-271462" lvl="1" marL="5762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Kubernetes Dashboard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33" name="Google Shape;733;p74"/>
          <p:cNvSpPr txBox="1"/>
          <p:nvPr/>
        </p:nvSpPr>
        <p:spPr>
          <a:xfrm>
            <a:off x="597125" y="5344775"/>
            <a:ext cx="6369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https://docs.bitnami.com/aws/infrastructure/kubernetes-sandbox/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AMI: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https://bitnami.com/stack/kubernetes-sandbox/cloud/aws</a:t>
            </a:r>
            <a:r>
              <a:rPr lang="en-US"/>
              <a:t> </a:t>
            </a:r>
            <a:r>
              <a:rPr lang="en-US"/>
              <a:t> </a:t>
            </a:r>
            <a:endParaRPr/>
          </a:p>
        </p:txBody>
      </p:sp>
      <p:pic>
        <p:nvPicPr>
          <p:cNvPr id="734" name="Google Shape;73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76" y="1028963"/>
            <a:ext cx="6242400" cy="421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886611" y="317500"/>
            <a:ext cx="35967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/>
              <a:t>WELCOME</a:t>
            </a:r>
            <a:endParaRPr b="1" sz="4800"/>
          </a:p>
        </p:txBody>
      </p:sp>
      <p:sp>
        <p:nvSpPr>
          <p:cNvPr id="471" name="Google Shape;471;p5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72" name="Google Shape;472;p57"/>
          <p:cNvPicPr preferRelativeResize="0"/>
          <p:nvPr/>
        </p:nvPicPr>
        <p:blipFill rotWithShape="1">
          <a:blip r:embed="rId3">
            <a:alphaModFix/>
          </a:blip>
          <a:srcRect b="0" l="0" r="73605" t="0"/>
          <a:stretch/>
        </p:blipFill>
        <p:spPr>
          <a:xfrm>
            <a:off x="1472475" y="2637875"/>
            <a:ext cx="1887900" cy="17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500" y="2754500"/>
            <a:ext cx="2305177" cy="151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8267" y="2783125"/>
            <a:ext cx="1307075" cy="14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5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Minikube</a:t>
            </a:r>
            <a:endParaRPr/>
          </a:p>
        </p:txBody>
      </p:sp>
      <p:sp>
        <p:nvSpPr>
          <p:cNvPr id="741" name="Google Shape;741;p75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Minikube</a:t>
            </a:r>
            <a:endParaRPr/>
          </a:p>
        </p:txBody>
      </p:sp>
      <p:sp>
        <p:nvSpPr>
          <p:cNvPr id="742" name="Google Shape;742;p7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p75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What is Minikube?</a:t>
            </a:r>
            <a:endParaRPr sz="1800">
              <a:solidFill>
                <a:srgbClr val="3E3E4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E3E40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</a:rPr>
              <a:t>Widely used testing Kubernetes distribution</a:t>
            </a:r>
            <a:endParaRPr sz="1800">
              <a:solidFill>
                <a:srgbClr val="3E3E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Char char="•"/>
            </a:pPr>
            <a:r>
              <a:rPr lang="en-US" sz="1800">
                <a:solidFill>
                  <a:srgbClr val="3E3E40"/>
                </a:solidFill>
              </a:rPr>
              <a:t>All components are included in a single Golang executable, localkube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1155CC"/>
                </a:solidFill>
                <a:hlinkClick r:id="rId3"/>
              </a:rPr>
              <a:t>Minikube</a:t>
            </a:r>
            <a:r>
              <a:rPr lang="en-US" sz="1800" u="sng">
                <a:solidFill>
                  <a:srgbClr val="404040"/>
                </a:solidFill>
                <a:hlinkClick r:id="rId4"/>
              </a:rPr>
              <a:t> </a:t>
            </a:r>
            <a:r>
              <a:rPr lang="en-US" sz="1800">
                <a:solidFill>
                  <a:srgbClr val="3E3E40"/>
                </a:solidFill>
              </a:rPr>
              <a:t>is open source and available on GitHub.</a:t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744" name="Google Shape;744;p75"/>
          <p:cNvSpPr txBox="1"/>
          <p:nvPr/>
        </p:nvSpPr>
        <p:spPr>
          <a:xfrm>
            <a:off x="432000" y="930700"/>
            <a:ext cx="4174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the latest </a:t>
            </a:r>
            <a:r>
              <a:rPr lang="en-US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release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1200">
              <a:solidFill>
                <a:srgbClr val="40B6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5"/>
          <p:cNvSpPr txBox="1"/>
          <p:nvPr/>
        </p:nvSpPr>
        <p:spPr>
          <a:xfrm>
            <a:off x="432000" y="3720513"/>
            <a:ext cx="4174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Minikube:</a:t>
            </a:r>
            <a:endParaRPr b="1" sz="1200">
              <a:solidFill>
                <a:srgbClr val="40B6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6" name="Google Shape;746;p75"/>
          <p:cNvGraphicFramePr/>
          <p:nvPr/>
        </p:nvGraphicFramePr>
        <p:xfrm>
          <a:off x="432000" y="1642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107300"/>
              </a:tblGrid>
              <a:tr h="24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Linux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-Lo minikube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https://storage.googleapis.com/minikube/releases/latest/minikube-linux-amd64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chmod +x minikube 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sudo mv minikube /usr/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local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/bin/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OS 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-Lo minikube https://storage.googleapis.com/minikube/releases/latest/minikube-darwin-amd64 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chmod +x minikube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sudo mv minikube /usr/local/bin/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A0A1A7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7" name="Google Shape;747;p75"/>
          <p:cNvGraphicFramePr/>
          <p:nvPr/>
        </p:nvGraphicFramePr>
        <p:xfrm>
          <a:off x="463650" y="4883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044000"/>
              </a:tblGrid>
              <a:tr h="417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start</a:t>
                      </a:r>
                      <a:endParaRPr sz="1200">
                        <a:solidFill>
                          <a:srgbClr val="A0A1A7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Minikube</a:t>
            </a:r>
            <a:endParaRPr/>
          </a:p>
        </p:txBody>
      </p:sp>
      <p:sp>
        <p:nvSpPr>
          <p:cNvPr id="754" name="Google Shape;754;p76"/>
          <p:cNvSpPr txBox="1"/>
          <p:nvPr>
            <p:ph idx="1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First steps</a:t>
            </a:r>
            <a:endParaRPr/>
          </a:p>
        </p:txBody>
      </p:sp>
      <p:sp>
        <p:nvSpPr>
          <p:cNvPr id="755" name="Google Shape;755;p7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56" name="Google Shape;756;p76"/>
          <p:cNvGraphicFramePr/>
          <p:nvPr/>
        </p:nvGraphicFramePr>
        <p:xfrm>
          <a:off x="667475" y="159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8389975"/>
              </a:tblGrid>
              <a:tr h="4015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status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minikube: Running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cluster: Running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kubectl: Correctly Configured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ssh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  _             _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_         _ ( )           ( )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___ ___  (_)  ___  (_)| |/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')  _   _ | |_      __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/'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_ ` _ `\| |/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_ `\| || , &lt;  ( ) ( )| '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_`\  /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'__`\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| ( ) ( ) || || ( ) || || |\`\ | (_) || |_) )(  ___/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(_) (_) (_)(_)(_) (_)(_)(_) (_)`\___/'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(_,__/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'`\____)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exit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logs</a:t>
                      </a:r>
                      <a:b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help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Starting Your First K8s Application via the Dashboard</a:t>
            </a:r>
            <a:endParaRPr/>
          </a:p>
        </p:txBody>
      </p:sp>
      <p:sp>
        <p:nvSpPr>
          <p:cNvPr id="763" name="Google Shape;763;p7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p77"/>
          <p:cNvSpPr txBox="1"/>
          <p:nvPr/>
        </p:nvSpPr>
        <p:spPr>
          <a:xfrm>
            <a:off x="560950" y="1755221"/>
            <a:ext cx="7656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the K8s Dashboard by running the command: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5" name="Google Shape;765;p77"/>
          <p:cNvPicPr preferRelativeResize="0"/>
          <p:nvPr/>
        </p:nvPicPr>
        <p:blipFill rotWithShape="1">
          <a:blip r:embed="rId3">
            <a:alphaModFix/>
          </a:blip>
          <a:srcRect b="12171" l="7919" r="7919" t="12179"/>
          <a:stretch/>
        </p:blipFill>
        <p:spPr>
          <a:xfrm>
            <a:off x="5552705" y="1870736"/>
            <a:ext cx="6098400" cy="3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7"/>
          <p:cNvSpPr/>
          <p:nvPr/>
        </p:nvSpPr>
        <p:spPr>
          <a:xfrm>
            <a:off x="6522288" y="2119345"/>
            <a:ext cx="4159200" cy="2619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C8C8C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77"/>
          <p:cNvPicPr preferRelativeResize="0"/>
          <p:nvPr/>
        </p:nvPicPr>
        <p:blipFill rotWithShape="1">
          <a:blip r:embed="rId4">
            <a:alphaModFix/>
          </a:blip>
          <a:srcRect b="6147" l="0" r="139" t="0"/>
          <a:stretch/>
        </p:blipFill>
        <p:spPr>
          <a:xfrm>
            <a:off x="6522300" y="2119350"/>
            <a:ext cx="4159200" cy="1159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8" name="Google Shape;768;p77"/>
          <p:cNvGraphicFramePr/>
          <p:nvPr/>
        </p:nvGraphicFramePr>
        <p:xfrm>
          <a:off x="560950" y="229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5369875"/>
              </a:tblGrid>
              <a:tr h="81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minikube dashboard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Opening kubernetes dashboard </a:t>
                      </a:r>
                      <a:r>
                        <a:rPr lang="en-US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default browser...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769" name="Google Shape;769;p77"/>
          <p:cNvSpPr txBox="1"/>
          <p:nvPr/>
        </p:nvSpPr>
        <p:spPr>
          <a:xfrm>
            <a:off x="560950" y="3188775"/>
            <a:ext cx="3341700" cy="22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on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+Create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Specify </a:t>
            </a:r>
            <a:r>
              <a:rPr i="1" lang="en-US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bitnami/</a:t>
            </a:r>
            <a:r>
              <a:rPr i="1" lang="en-US" sz="1800" u="sng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mongodb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a container image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happening?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28575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the logs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8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  	</a:t>
            </a:r>
            <a:r>
              <a:rPr lang="en-US"/>
              <a:t>III -  Kubectl and the K8s API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5" name="Google Shape;775;p78"/>
          <p:cNvSpPr txBox="1"/>
          <p:nvPr>
            <p:ph idx="1" type="body"/>
          </p:nvPr>
        </p:nvSpPr>
        <p:spPr>
          <a:xfrm>
            <a:off x="4892525" y="4116064"/>
            <a:ext cx="6233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i="1" lang="en-US"/>
              <a:t>kubectl</a:t>
            </a:r>
            <a:endParaRPr i="1"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/>
              <a:t>Introduction to Key Primitives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/>
              <a:t>The Kubernetes API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9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K8s CLI</a:t>
            </a:r>
            <a:endParaRPr/>
          </a:p>
        </p:txBody>
      </p:sp>
      <p:sp>
        <p:nvSpPr>
          <p:cNvPr id="782" name="Google Shape;782;p79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Using the Kubernetes CLI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3" name="Google Shape;783;p7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p79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The Dashboard is nice to use but the Kubernetes CLI is extremely powerful.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The k8s CLI is called </a:t>
            </a:r>
            <a:r>
              <a:rPr i="1" lang="en-US" sz="1800" u="sng">
                <a:solidFill>
                  <a:schemeClr val="hlink"/>
                </a:solidFill>
                <a:hlinkClick r:id="rId3"/>
              </a:rPr>
              <a:t>kubectl</a:t>
            </a:r>
            <a:r>
              <a:rPr i="1" lang="en-US" sz="1800">
                <a:solidFill>
                  <a:srgbClr val="000000"/>
                </a:solidFill>
              </a:rPr>
              <a:t> 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785" name="Google Shape;785;p79"/>
          <p:cNvGraphicFramePr/>
          <p:nvPr/>
        </p:nvGraphicFramePr>
        <p:xfrm>
          <a:off x="495300" y="162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997800"/>
              </a:tblGrid>
              <a:tr h="2365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Linux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-LO https://storage.googleapis.com/kubernetes-release/release/$(curl -s https://storage.googleapis.com/kubernetes-release/release/stable.txt)/bin/linux/amd64/kubectl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en-US" sz="12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OS 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-LO https://storage.googleapis.com/kubernetes-release/release/$(curl -s https://storage.googleapis.com/kubernetes-release/release/stable.txt)/bin/darwin/amd64/kubectl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chmod +x ./kubectl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sudo mv ./kubectl /usr/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local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/bin/kubectl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79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Install Kubectl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0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K8s CLI</a:t>
            </a:r>
            <a:endParaRPr/>
          </a:p>
        </p:txBody>
      </p:sp>
      <p:sp>
        <p:nvSpPr>
          <p:cNvPr id="793" name="Google Shape;793;p80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Using the Kubernetes CLI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4" name="Google Shape;794;p8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80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Docs: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Kubectl Context and Configuration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96" name="Google Shape;796;p80"/>
          <p:cNvSpPr txBox="1"/>
          <p:nvPr>
            <p:ph idx="2" type="body"/>
          </p:nvPr>
        </p:nvSpPr>
        <p:spPr>
          <a:xfrm>
            <a:off x="495301" y="861061"/>
            <a:ext cx="6807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Configure kubectl to use Minikube</a:t>
            </a:r>
            <a:endParaRPr/>
          </a:p>
        </p:txBody>
      </p:sp>
      <p:graphicFrame>
        <p:nvGraphicFramePr>
          <p:cNvPr id="797" name="Google Shape;797;p80"/>
          <p:cNvGraphicFramePr/>
          <p:nvPr/>
        </p:nvGraphicFramePr>
        <p:xfrm>
          <a:off x="495300" y="1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740900"/>
              </a:tblGrid>
              <a:tr h="2826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Get contexts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config get-contexts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CURRENT  NAME      CLUSTER   AUTHINFO  NAMESPACE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        gke_XXXX  gke_XXXX  gke_XXXX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minikube  minikube  minikube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en-US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Use minikube context 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config use-context minikube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config current-context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minikube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1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API</a:t>
            </a:r>
            <a:endParaRPr/>
          </a:p>
        </p:txBody>
      </p:sp>
      <p:sp>
        <p:nvSpPr>
          <p:cNvPr id="804" name="Google Shape;804;p81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Kubernetes API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5" name="Google Shape;805;p8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6" name="Google Shape;806;p81"/>
          <p:cNvSpPr txBox="1"/>
          <p:nvPr>
            <p:ph idx="4" type="body"/>
          </p:nvPr>
        </p:nvSpPr>
        <p:spPr>
          <a:xfrm>
            <a:off x="8358200" y="1627192"/>
            <a:ext cx="3292500" cy="149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Learn more about the K8s API on the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API Reference Documentation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07" name="Google Shape;807;p81"/>
          <p:cNvSpPr txBox="1"/>
          <p:nvPr/>
        </p:nvSpPr>
        <p:spPr>
          <a:xfrm>
            <a:off x="495300" y="1018650"/>
            <a:ext cx="6325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You can use </a:t>
            </a:r>
            <a:r>
              <a:rPr i="1" lang="en-US" sz="1800">
                <a:latin typeface="Helvetica Neue"/>
                <a:ea typeface="Helvetica Neue"/>
                <a:cs typeface="Helvetica Neue"/>
                <a:sym typeface="Helvetica Neue"/>
              </a:rPr>
              <a:t>kubectl 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to discover the available k8s...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08" name="Google Shape;808;p81"/>
          <p:cNvGraphicFramePr/>
          <p:nvPr/>
        </p:nvGraphicFramePr>
        <p:xfrm>
          <a:off x="495300" y="144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121900"/>
              </a:tblGrid>
              <a:tr h="92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rs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ns</a:t>
                      </a:r>
                      <a:endParaRPr sz="1200">
                        <a:solidFill>
                          <a:srgbClr val="A0A1A7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809" name="Google Shape;809;p81"/>
          <p:cNvSpPr txBox="1"/>
          <p:nvPr/>
        </p:nvSpPr>
        <p:spPr>
          <a:xfrm>
            <a:off x="495300" y="2403375"/>
            <a:ext cx="4074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Or browse around the K8s API...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10" name="Google Shape;810;p81"/>
          <p:cNvGraphicFramePr/>
          <p:nvPr/>
        </p:nvGraphicFramePr>
        <p:xfrm>
          <a:off x="495300" y="283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724900"/>
              </a:tblGrid>
              <a:tr h="283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proxy --port=8080 &amp;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http://127.0.0.1:8080/api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"kind"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"APIVersions"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"versions"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curl http://127.0.0.1:8080/api/v1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200">
                          <a:solidFill>
                            <a:srgbClr val="6AA8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"kind"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US" sz="1200">
                          <a:solidFill>
                            <a:srgbClr val="6AA8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"APIResourceList"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200">
                          <a:solidFill>
                            <a:srgbClr val="6AA8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"groupVersion"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US" sz="1200">
                          <a:solidFill>
                            <a:srgbClr val="6AA8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200">
                          <a:solidFill>
                            <a:srgbClr val="6AA8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"resources"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[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"/>
          <p:cNvSpPr txBox="1"/>
          <p:nvPr>
            <p:ph type="title"/>
          </p:nvPr>
        </p:nvSpPr>
        <p:spPr>
          <a:xfrm>
            <a:off x="4130824" y="3502875"/>
            <a:ext cx="6995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IV - Deploying your Apps on K8s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1" name="Google Shape;821;p83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Application Deployment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2" name="Google Shape;822;p83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475" y="3589672"/>
            <a:ext cx="1395300" cy="13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3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825" name="Google Shape;825;p83"/>
          <p:cNvSpPr/>
          <p:nvPr/>
        </p:nvSpPr>
        <p:spPr>
          <a:xfrm>
            <a:off x="4825250" y="1968750"/>
            <a:ext cx="1925700" cy="414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Frontend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26" name="Google Shape;826;p83"/>
          <p:cNvSpPr/>
          <p:nvPr/>
        </p:nvSpPr>
        <p:spPr>
          <a:xfrm>
            <a:off x="7774825" y="1968750"/>
            <a:ext cx="3064200" cy="414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Backend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827" name="Google Shape;82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694" y="3745225"/>
            <a:ext cx="815169" cy="107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098" y="2634575"/>
            <a:ext cx="666564" cy="8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098" y="3843050"/>
            <a:ext cx="666564" cy="8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098" y="5067417"/>
            <a:ext cx="666564" cy="877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Google Shape;831;p83"/>
          <p:cNvCxnSpPr>
            <a:stCxn id="827" idx="3"/>
            <a:endCxn id="828" idx="1"/>
          </p:cNvCxnSpPr>
          <p:nvPr/>
        </p:nvCxnSpPr>
        <p:spPr>
          <a:xfrm flipH="1" rot="10800000">
            <a:off x="4612864" y="3073486"/>
            <a:ext cx="801300" cy="12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83"/>
          <p:cNvCxnSpPr>
            <a:stCxn id="827" idx="3"/>
            <a:endCxn id="829" idx="1"/>
          </p:cNvCxnSpPr>
          <p:nvPr/>
        </p:nvCxnSpPr>
        <p:spPr>
          <a:xfrm>
            <a:off x="4612864" y="4281886"/>
            <a:ext cx="80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83"/>
          <p:cNvCxnSpPr>
            <a:stCxn id="827" idx="3"/>
            <a:endCxn id="830" idx="1"/>
          </p:cNvCxnSpPr>
          <p:nvPr/>
        </p:nvCxnSpPr>
        <p:spPr>
          <a:xfrm>
            <a:off x="4612864" y="4281886"/>
            <a:ext cx="801300" cy="12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4" name="Google Shape;834;p83"/>
          <p:cNvSpPr txBox="1"/>
          <p:nvPr/>
        </p:nvSpPr>
        <p:spPr>
          <a:xfrm>
            <a:off x="495300" y="1610750"/>
            <a:ext cx="374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of VMs running our web app</a:t>
            </a:r>
            <a:endParaRPr/>
          </a:p>
        </p:txBody>
      </p:sp>
      <p:sp>
        <p:nvSpPr>
          <p:cNvPr id="835" name="Google Shape;835;p83"/>
          <p:cNvSpPr txBox="1"/>
          <p:nvPr/>
        </p:nvSpPr>
        <p:spPr>
          <a:xfrm>
            <a:off x="495300" y="1968750"/>
            <a:ext cx="374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External Load Balancer</a:t>
            </a:r>
            <a:endParaRPr/>
          </a:p>
        </p:txBody>
      </p:sp>
      <p:sp>
        <p:nvSpPr>
          <p:cNvPr id="836" name="Google Shape;836;p83"/>
          <p:cNvSpPr txBox="1"/>
          <p:nvPr/>
        </p:nvSpPr>
        <p:spPr>
          <a:xfrm>
            <a:off x="495300" y="2333838"/>
            <a:ext cx="374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et of databases</a:t>
            </a:r>
            <a:endParaRPr/>
          </a:p>
        </p:txBody>
      </p:sp>
      <p:sp>
        <p:nvSpPr>
          <p:cNvPr id="837" name="Google Shape;837;p83"/>
          <p:cNvSpPr txBox="1"/>
          <p:nvPr/>
        </p:nvSpPr>
        <p:spPr>
          <a:xfrm>
            <a:off x="495300" y="2698938"/>
            <a:ext cx="374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Internal Load Balancer</a:t>
            </a:r>
            <a:endParaRPr/>
          </a:p>
        </p:txBody>
      </p:sp>
      <p:pic>
        <p:nvPicPr>
          <p:cNvPr id="838" name="Google Shape;838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95301" y="2634575"/>
            <a:ext cx="585950" cy="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95301" y="3844521"/>
            <a:ext cx="585950" cy="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95301" y="5008125"/>
            <a:ext cx="585950" cy="94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1" name="Google Shape;841;p83"/>
          <p:cNvCxnSpPr>
            <a:stCxn id="828" idx="3"/>
            <a:endCxn id="842" idx="1"/>
          </p:cNvCxnSpPr>
          <p:nvPr/>
        </p:nvCxnSpPr>
        <p:spPr>
          <a:xfrm>
            <a:off x="6080662" y="3073404"/>
            <a:ext cx="2053800" cy="12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83"/>
          <p:cNvCxnSpPr>
            <a:stCxn id="829" idx="3"/>
            <a:endCxn id="842" idx="1"/>
          </p:cNvCxnSpPr>
          <p:nvPr/>
        </p:nvCxnSpPr>
        <p:spPr>
          <a:xfrm>
            <a:off x="6080662" y="4281879"/>
            <a:ext cx="20538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83"/>
          <p:cNvCxnSpPr>
            <a:stCxn id="830" idx="3"/>
            <a:endCxn id="842" idx="1"/>
          </p:cNvCxnSpPr>
          <p:nvPr/>
        </p:nvCxnSpPr>
        <p:spPr>
          <a:xfrm flipH="1" rot="10800000">
            <a:off x="6080662" y="4306846"/>
            <a:ext cx="2053800" cy="119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2" name="Google Shape;84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4425" y="3792675"/>
            <a:ext cx="863449" cy="10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5" name="Google Shape;845;p83"/>
          <p:cNvCxnSpPr>
            <a:stCxn id="842" idx="3"/>
            <a:endCxn id="838" idx="1"/>
          </p:cNvCxnSpPr>
          <p:nvPr/>
        </p:nvCxnSpPr>
        <p:spPr>
          <a:xfrm flipH="1" rot="10800000">
            <a:off x="8997874" y="3106925"/>
            <a:ext cx="897300" cy="12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83"/>
          <p:cNvCxnSpPr>
            <a:stCxn id="842" idx="3"/>
            <a:endCxn id="839" idx="1"/>
          </p:cNvCxnSpPr>
          <p:nvPr/>
        </p:nvCxnSpPr>
        <p:spPr>
          <a:xfrm>
            <a:off x="8997874" y="4306925"/>
            <a:ext cx="897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7" name="Google Shape;847;p83"/>
          <p:cNvCxnSpPr>
            <a:stCxn id="842" idx="3"/>
            <a:endCxn id="840" idx="1"/>
          </p:cNvCxnSpPr>
          <p:nvPr/>
        </p:nvCxnSpPr>
        <p:spPr>
          <a:xfrm>
            <a:off x="8997874" y="4306925"/>
            <a:ext cx="897300" cy="11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8" name="Google Shape;848;p83"/>
          <p:cNvCxnSpPr>
            <a:stCxn id="823" idx="3"/>
            <a:endCxn id="827" idx="1"/>
          </p:cNvCxnSpPr>
          <p:nvPr/>
        </p:nvCxnSpPr>
        <p:spPr>
          <a:xfrm>
            <a:off x="2406775" y="4281897"/>
            <a:ext cx="139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8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Application Deployment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5" name="Google Shape;855;p84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4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857" name="Google Shape;857;p84"/>
          <p:cNvSpPr txBox="1"/>
          <p:nvPr/>
        </p:nvSpPr>
        <p:spPr>
          <a:xfrm>
            <a:off x="541450" y="1610750"/>
            <a:ext cx="2751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However, this is not enough, we want:</a:t>
            </a:r>
            <a:endParaRPr i="1" sz="1600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8" name="Google Shape;858;p84"/>
          <p:cNvSpPr/>
          <p:nvPr/>
        </p:nvSpPr>
        <p:spPr>
          <a:xfrm>
            <a:off x="6343700" y="1968750"/>
            <a:ext cx="1925700" cy="414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Frontend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59" name="Google Shape;859;p84"/>
          <p:cNvSpPr/>
          <p:nvPr/>
        </p:nvSpPr>
        <p:spPr>
          <a:xfrm>
            <a:off x="8656175" y="1968750"/>
            <a:ext cx="3064200" cy="4145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Backend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860" name="Google Shape;8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694" y="3745225"/>
            <a:ext cx="815169" cy="107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373" y="2635300"/>
            <a:ext cx="666564" cy="8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373" y="3843050"/>
            <a:ext cx="666564" cy="8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373" y="5050792"/>
            <a:ext cx="666564" cy="877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4"/>
          <p:cNvCxnSpPr>
            <a:stCxn id="860" idx="3"/>
            <a:endCxn id="861" idx="1"/>
          </p:cNvCxnSpPr>
          <p:nvPr/>
        </p:nvCxnSpPr>
        <p:spPr>
          <a:xfrm flipH="1" rot="10800000">
            <a:off x="5887864" y="3074086"/>
            <a:ext cx="1007400" cy="12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84"/>
          <p:cNvCxnSpPr>
            <a:stCxn id="860" idx="3"/>
            <a:endCxn id="862" idx="1"/>
          </p:cNvCxnSpPr>
          <p:nvPr/>
        </p:nvCxnSpPr>
        <p:spPr>
          <a:xfrm>
            <a:off x="5887864" y="4281886"/>
            <a:ext cx="10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84"/>
          <p:cNvCxnSpPr>
            <a:stCxn id="860" idx="3"/>
            <a:endCxn id="863" idx="1"/>
          </p:cNvCxnSpPr>
          <p:nvPr/>
        </p:nvCxnSpPr>
        <p:spPr>
          <a:xfrm>
            <a:off x="5887864" y="4281886"/>
            <a:ext cx="1007400" cy="12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7" name="Google Shape;86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5739" y="2635300"/>
            <a:ext cx="585950" cy="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5739" y="3845246"/>
            <a:ext cx="585950" cy="9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5739" y="5008850"/>
            <a:ext cx="585950" cy="944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84"/>
          <p:cNvCxnSpPr>
            <a:stCxn id="861" idx="3"/>
            <a:endCxn id="871" idx="1"/>
          </p:cNvCxnSpPr>
          <p:nvPr/>
        </p:nvCxnSpPr>
        <p:spPr>
          <a:xfrm>
            <a:off x="7561937" y="3074129"/>
            <a:ext cx="1452900" cy="12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84"/>
          <p:cNvCxnSpPr>
            <a:stCxn id="862" idx="3"/>
            <a:endCxn id="871" idx="1"/>
          </p:cNvCxnSpPr>
          <p:nvPr/>
        </p:nvCxnSpPr>
        <p:spPr>
          <a:xfrm>
            <a:off x="7561937" y="4281879"/>
            <a:ext cx="14529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84"/>
          <p:cNvCxnSpPr>
            <a:stCxn id="863" idx="3"/>
            <a:endCxn id="871" idx="1"/>
          </p:cNvCxnSpPr>
          <p:nvPr/>
        </p:nvCxnSpPr>
        <p:spPr>
          <a:xfrm flipH="1" rot="10800000">
            <a:off x="7561937" y="4307621"/>
            <a:ext cx="1452900" cy="11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1" name="Google Shape;87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862" y="3793400"/>
            <a:ext cx="863449" cy="10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84"/>
          <p:cNvCxnSpPr>
            <a:stCxn id="871" idx="3"/>
            <a:endCxn id="867" idx="1"/>
          </p:cNvCxnSpPr>
          <p:nvPr/>
        </p:nvCxnSpPr>
        <p:spPr>
          <a:xfrm flipH="1" rot="10800000">
            <a:off x="9878312" y="3107650"/>
            <a:ext cx="897300" cy="12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84"/>
          <p:cNvCxnSpPr>
            <a:stCxn id="871" idx="3"/>
            <a:endCxn id="868" idx="1"/>
          </p:cNvCxnSpPr>
          <p:nvPr/>
        </p:nvCxnSpPr>
        <p:spPr>
          <a:xfrm>
            <a:off x="9878312" y="4307650"/>
            <a:ext cx="897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p84"/>
          <p:cNvCxnSpPr>
            <a:stCxn id="871" idx="3"/>
            <a:endCxn id="869" idx="1"/>
          </p:cNvCxnSpPr>
          <p:nvPr/>
        </p:nvCxnSpPr>
        <p:spPr>
          <a:xfrm>
            <a:off x="9878312" y="4307650"/>
            <a:ext cx="897300" cy="11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7" name="Google Shape;877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1675" y="5211172"/>
            <a:ext cx="1395300" cy="1384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Google Shape;878;p84"/>
          <p:cNvCxnSpPr>
            <a:stCxn id="877" idx="3"/>
            <a:endCxn id="860" idx="1"/>
          </p:cNvCxnSpPr>
          <p:nvPr/>
        </p:nvCxnSpPr>
        <p:spPr>
          <a:xfrm flipH="1" rot="10800000">
            <a:off x="4126975" y="4281897"/>
            <a:ext cx="945600" cy="16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84"/>
          <p:cNvSpPr txBox="1"/>
          <p:nvPr/>
        </p:nvSpPr>
        <p:spPr>
          <a:xfrm>
            <a:off x="405750" y="2223950"/>
            <a:ext cx="25791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Zero downtime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Failover mechanisms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Dynamic scalability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Rolling updates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Automatic deployments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 Balancing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Easy migration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Monitoring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Role-Based Access Control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Continuous Integration and Delivery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Welcome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266700" y="918100"/>
            <a:ext cx="10110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course aims to provide you with knowledge and practical skills necessary to administer Kubernetes clusters and develop Kubernetes applications.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sessions: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Day 1 - Deploying applications (basic): Pod, Deployments, Services,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Ingress, Configuration…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Day 2 -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Deploying applications (advanced): Helm, jsonnet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        K8s Cluster administration: RBAC, NetworkPolicies…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Day 3 -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Building our own cluster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        Monitoring: Prometheus, Grafana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8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8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3" name="Google Shape;4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75" y="2769887"/>
            <a:ext cx="1345098" cy="13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2825" y="4192138"/>
            <a:ext cx="1510601" cy="150972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/>
          <p:nvPr/>
        </p:nvSpPr>
        <p:spPr>
          <a:xfrm>
            <a:off x="9825225" y="2877850"/>
            <a:ext cx="439800" cy="2733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5" name="Google Shape;885;p8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Application Deployment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6" name="Google Shape;886;p85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850" y="5031872"/>
            <a:ext cx="1395300" cy="13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85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common scenario: web application (frontend) using a database (backend) </a:t>
            </a:r>
            <a:endParaRPr/>
          </a:p>
        </p:txBody>
      </p:sp>
      <p:sp>
        <p:nvSpPr>
          <p:cNvPr id="889" name="Google Shape;889;p85"/>
          <p:cNvSpPr/>
          <p:nvPr/>
        </p:nvSpPr>
        <p:spPr>
          <a:xfrm>
            <a:off x="7465075" y="1642726"/>
            <a:ext cx="1725900" cy="249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Google Shape;890;p85"/>
          <p:cNvSpPr/>
          <p:nvPr/>
        </p:nvSpPr>
        <p:spPr>
          <a:xfrm>
            <a:off x="7673725" y="2033500"/>
            <a:ext cx="1308600" cy="19194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891" name="Google Shape;89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0210" y="2395541"/>
            <a:ext cx="724490" cy="764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892" name="Google Shape;89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0208" y="3170833"/>
            <a:ext cx="724490" cy="76423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5"/>
          <p:cNvSpPr/>
          <p:nvPr/>
        </p:nvSpPr>
        <p:spPr>
          <a:xfrm>
            <a:off x="7409500" y="4214875"/>
            <a:ext cx="1725900" cy="244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/>
          </a:p>
        </p:txBody>
      </p:sp>
      <p:sp>
        <p:nvSpPr>
          <p:cNvPr id="894" name="Google Shape;894;p85"/>
          <p:cNvSpPr/>
          <p:nvPr/>
        </p:nvSpPr>
        <p:spPr>
          <a:xfrm>
            <a:off x="7618150" y="4645939"/>
            <a:ext cx="1308600" cy="18831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/>
          </a:p>
        </p:txBody>
      </p:sp>
      <p:pic>
        <p:nvPicPr>
          <p:cNvPr descr="pod.png" id="895" name="Google Shape;89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0237" y="5045745"/>
            <a:ext cx="724438" cy="703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896" name="Google Shape;8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0236" y="5792299"/>
            <a:ext cx="724438" cy="703868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5"/>
          <p:cNvSpPr/>
          <p:nvPr/>
        </p:nvSpPr>
        <p:spPr>
          <a:xfrm>
            <a:off x="5336675" y="2711425"/>
            <a:ext cx="1108800" cy="9745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8" name="Google Shape;898;p85"/>
          <p:cNvSpPr/>
          <p:nvPr/>
        </p:nvSpPr>
        <p:spPr>
          <a:xfrm>
            <a:off x="5336663" y="4816838"/>
            <a:ext cx="1108800" cy="9745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9" name="Google Shape;899;p85"/>
          <p:cNvSpPr txBox="1"/>
          <p:nvPr/>
        </p:nvSpPr>
        <p:spPr>
          <a:xfrm>
            <a:off x="9394000" y="2958900"/>
            <a:ext cx="756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Pods</a:t>
            </a:r>
            <a:endParaRPr sz="1200"/>
          </a:p>
        </p:txBody>
      </p:sp>
      <p:cxnSp>
        <p:nvCxnSpPr>
          <p:cNvPr id="900" name="Google Shape;900;p85"/>
          <p:cNvCxnSpPr>
            <a:stCxn id="899" idx="1"/>
            <a:endCxn id="891" idx="3"/>
          </p:cNvCxnSpPr>
          <p:nvPr/>
        </p:nvCxnSpPr>
        <p:spPr>
          <a:xfrm rot="10800000">
            <a:off x="8634700" y="2777700"/>
            <a:ext cx="7593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85"/>
          <p:cNvCxnSpPr>
            <a:stCxn id="899" idx="1"/>
            <a:endCxn id="892" idx="3"/>
          </p:cNvCxnSpPr>
          <p:nvPr/>
        </p:nvCxnSpPr>
        <p:spPr>
          <a:xfrm flipH="1">
            <a:off x="8634700" y="3170100"/>
            <a:ext cx="7593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85"/>
          <p:cNvSpPr txBox="1"/>
          <p:nvPr/>
        </p:nvSpPr>
        <p:spPr>
          <a:xfrm>
            <a:off x="9394000" y="5409500"/>
            <a:ext cx="105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Containers</a:t>
            </a:r>
            <a:endParaRPr sz="1200"/>
          </a:p>
        </p:txBody>
      </p:sp>
      <p:cxnSp>
        <p:nvCxnSpPr>
          <p:cNvPr id="903" name="Google Shape;903;p85"/>
          <p:cNvCxnSpPr>
            <a:stCxn id="897" idx="3"/>
            <a:endCxn id="891" idx="1"/>
          </p:cNvCxnSpPr>
          <p:nvPr/>
        </p:nvCxnSpPr>
        <p:spPr>
          <a:xfrm flipH="1" rot="10800000">
            <a:off x="6445475" y="2777775"/>
            <a:ext cx="146460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85"/>
          <p:cNvCxnSpPr>
            <a:stCxn id="897" idx="3"/>
            <a:endCxn id="892" idx="1"/>
          </p:cNvCxnSpPr>
          <p:nvPr/>
        </p:nvCxnSpPr>
        <p:spPr>
          <a:xfrm>
            <a:off x="6445475" y="3198675"/>
            <a:ext cx="14646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85"/>
          <p:cNvCxnSpPr>
            <a:stCxn id="898" idx="3"/>
            <a:endCxn id="895" idx="1"/>
          </p:cNvCxnSpPr>
          <p:nvPr/>
        </p:nvCxnSpPr>
        <p:spPr>
          <a:xfrm>
            <a:off x="6445463" y="5304088"/>
            <a:ext cx="1464900" cy="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85"/>
          <p:cNvCxnSpPr>
            <a:stCxn id="898" idx="3"/>
            <a:endCxn id="896" idx="1"/>
          </p:cNvCxnSpPr>
          <p:nvPr/>
        </p:nvCxnSpPr>
        <p:spPr>
          <a:xfrm>
            <a:off x="6445463" y="5304088"/>
            <a:ext cx="1464900" cy="8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85"/>
          <p:cNvCxnSpPr>
            <a:stCxn id="908" idx="0"/>
            <a:endCxn id="897" idx="1"/>
          </p:cNvCxnSpPr>
          <p:nvPr/>
        </p:nvCxnSpPr>
        <p:spPr>
          <a:xfrm flipH="1" rot="10800000">
            <a:off x="4257984" y="3198783"/>
            <a:ext cx="10788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85"/>
          <p:cNvCxnSpPr>
            <a:stCxn id="908" idx="2"/>
            <a:endCxn id="898" idx="1"/>
          </p:cNvCxnSpPr>
          <p:nvPr/>
        </p:nvCxnSpPr>
        <p:spPr>
          <a:xfrm>
            <a:off x="4257984" y="4692427"/>
            <a:ext cx="1078800" cy="6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10" name="Google Shape;910;p85"/>
          <p:cNvSpPr/>
          <p:nvPr/>
        </p:nvSpPr>
        <p:spPr>
          <a:xfrm>
            <a:off x="3557950" y="1423675"/>
            <a:ext cx="7524600" cy="5240700"/>
          </a:xfrm>
          <a:prstGeom prst="roundRect">
            <a:avLst>
              <a:gd fmla="val 12396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1" name="Google Shape;911;p85"/>
          <p:cNvCxnSpPr>
            <a:stCxn id="902" idx="1"/>
          </p:cNvCxnSpPr>
          <p:nvPr/>
        </p:nvCxnSpPr>
        <p:spPr>
          <a:xfrm rot="10800000">
            <a:off x="8376100" y="5484350"/>
            <a:ext cx="10179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85"/>
          <p:cNvCxnSpPr>
            <a:stCxn id="902" idx="1"/>
          </p:cNvCxnSpPr>
          <p:nvPr/>
        </p:nvCxnSpPr>
        <p:spPr>
          <a:xfrm flipH="1">
            <a:off x="8362900" y="5592050"/>
            <a:ext cx="1031100" cy="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85"/>
          <p:cNvSpPr txBox="1"/>
          <p:nvPr/>
        </p:nvSpPr>
        <p:spPr>
          <a:xfrm>
            <a:off x="9493050" y="1828050"/>
            <a:ext cx="1113300" cy="534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Configuration Resources</a:t>
            </a:r>
            <a:endParaRPr sz="1200"/>
          </a:p>
        </p:txBody>
      </p:sp>
      <p:sp>
        <p:nvSpPr>
          <p:cNvPr id="914" name="Google Shape;914;p85"/>
          <p:cNvSpPr txBox="1"/>
          <p:nvPr/>
        </p:nvSpPr>
        <p:spPr>
          <a:xfrm>
            <a:off x="9493050" y="4214875"/>
            <a:ext cx="1113300" cy="534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Configuration Resources</a:t>
            </a:r>
            <a:endParaRPr sz="1200"/>
          </a:p>
        </p:txBody>
      </p:sp>
      <p:cxnSp>
        <p:nvCxnSpPr>
          <p:cNvPr id="915" name="Google Shape;915;p85"/>
          <p:cNvCxnSpPr>
            <a:stCxn id="895" idx="3"/>
            <a:endCxn id="914" idx="1"/>
          </p:cNvCxnSpPr>
          <p:nvPr/>
        </p:nvCxnSpPr>
        <p:spPr>
          <a:xfrm flipH="1" rot="10800000">
            <a:off x="8634675" y="4482379"/>
            <a:ext cx="858300" cy="9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85"/>
          <p:cNvCxnSpPr>
            <a:stCxn id="896" idx="3"/>
            <a:endCxn id="914" idx="1"/>
          </p:cNvCxnSpPr>
          <p:nvPr/>
        </p:nvCxnSpPr>
        <p:spPr>
          <a:xfrm flipH="1" rot="10800000">
            <a:off x="8634674" y="4482233"/>
            <a:ext cx="858300" cy="16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85"/>
          <p:cNvCxnSpPr>
            <a:stCxn id="891" idx="3"/>
            <a:endCxn id="913" idx="1"/>
          </p:cNvCxnSpPr>
          <p:nvPr/>
        </p:nvCxnSpPr>
        <p:spPr>
          <a:xfrm flipH="1" rot="10800000">
            <a:off x="8634700" y="2095459"/>
            <a:ext cx="858300" cy="68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85"/>
          <p:cNvCxnSpPr>
            <a:stCxn id="892" idx="3"/>
            <a:endCxn id="913" idx="1"/>
          </p:cNvCxnSpPr>
          <p:nvPr/>
        </p:nvCxnSpPr>
        <p:spPr>
          <a:xfrm flipH="1" rot="10800000">
            <a:off x="8634698" y="2095552"/>
            <a:ext cx="858300" cy="14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85"/>
          <p:cNvGrpSpPr/>
          <p:nvPr/>
        </p:nvGrpSpPr>
        <p:grpSpPr>
          <a:xfrm>
            <a:off x="3895758" y="3871383"/>
            <a:ext cx="1742342" cy="821043"/>
            <a:chOff x="3895758" y="3871383"/>
            <a:chExt cx="1742342" cy="821043"/>
          </a:xfrm>
        </p:grpSpPr>
        <p:pic>
          <p:nvPicPr>
            <p:cNvPr id="908" name="Google Shape;908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95758" y="3871383"/>
              <a:ext cx="724450" cy="821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85"/>
            <p:cNvSpPr txBox="1"/>
            <p:nvPr/>
          </p:nvSpPr>
          <p:spPr>
            <a:xfrm>
              <a:off x="4620200" y="4070688"/>
              <a:ext cx="1017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Helvetica Neue"/>
                  <a:ea typeface="Helvetica Neue"/>
                  <a:cs typeface="Helvetica Neue"/>
                  <a:sym typeface="Helvetica Neue"/>
                </a:rPr>
                <a:t>Nginx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Helvetica Neue"/>
                  <a:ea typeface="Helvetica Neue"/>
                  <a:cs typeface="Helvetica Neue"/>
                  <a:sym typeface="Helvetica Neue"/>
                </a:rPr>
                <a:t>Ingress</a:t>
              </a:r>
              <a:endParaRPr sz="12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921" name="Google Shape;921;p85"/>
          <p:cNvCxnSpPr>
            <a:stCxn id="887" idx="3"/>
            <a:endCxn id="908" idx="1"/>
          </p:cNvCxnSpPr>
          <p:nvPr/>
        </p:nvCxnSpPr>
        <p:spPr>
          <a:xfrm flipH="1" rot="10800000">
            <a:off x="2388150" y="4281997"/>
            <a:ext cx="1507500" cy="14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2" name="Google Shape;922;p85"/>
          <p:cNvSpPr txBox="1"/>
          <p:nvPr/>
        </p:nvSpPr>
        <p:spPr>
          <a:xfrm>
            <a:off x="478675" y="1947700"/>
            <a:ext cx="28584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Zero downtime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Failover mechanisms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Dynamic scalability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3" name="Google Shape;923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650" y="1642724"/>
            <a:ext cx="2386400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2475" y="5729700"/>
            <a:ext cx="858300" cy="8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5622" y="5792300"/>
            <a:ext cx="422400" cy="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05603" y="6069873"/>
            <a:ext cx="330300" cy="51812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5"/>
          <p:cNvSpPr txBox="1"/>
          <p:nvPr/>
        </p:nvSpPr>
        <p:spPr>
          <a:xfrm>
            <a:off x="495300" y="3508850"/>
            <a:ext cx="28947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Easy migration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Monitoring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Role-Based Access Control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Continuous Integration and Delivery</a:t>
            </a:r>
            <a:endParaRPr/>
          </a:p>
        </p:txBody>
      </p:sp>
      <p:sp>
        <p:nvSpPr>
          <p:cNvPr id="928" name="Google Shape;928;p85"/>
          <p:cNvSpPr txBox="1"/>
          <p:nvPr/>
        </p:nvSpPr>
        <p:spPr>
          <a:xfrm>
            <a:off x="480475" y="3184350"/>
            <a:ext cx="2854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 Balancing</a:t>
            </a:r>
            <a:endParaRPr/>
          </a:p>
        </p:txBody>
      </p:sp>
      <p:sp>
        <p:nvSpPr>
          <p:cNvPr id="929" name="Google Shape;929;p85"/>
          <p:cNvSpPr txBox="1"/>
          <p:nvPr/>
        </p:nvSpPr>
        <p:spPr>
          <a:xfrm>
            <a:off x="478675" y="2698925"/>
            <a:ext cx="2772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Rolling updates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Automatic deployments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5" name="Google Shape;935;p86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Pets vs Cattle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Google Shape;936;p86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86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different approach for your servers</a:t>
            </a:r>
            <a:endParaRPr/>
          </a:p>
        </p:txBody>
      </p:sp>
      <p:sp>
        <p:nvSpPr>
          <p:cNvPr id="938" name="Google Shape;938;p86"/>
          <p:cNvSpPr txBox="1"/>
          <p:nvPr/>
        </p:nvSpPr>
        <p:spPr>
          <a:xfrm>
            <a:off x="632875" y="5612100"/>
            <a:ext cx="10607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Interesting read: </a:t>
            </a:r>
            <a:r>
              <a:rPr b="1"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The History of Pets vs Cattle and How to Use the Analogy Properly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9" name="Google Shape;93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125" y="3782825"/>
            <a:ext cx="1753975" cy="17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050" y="3722350"/>
            <a:ext cx="2592088" cy="17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6"/>
          <p:cNvSpPr txBox="1"/>
          <p:nvPr/>
        </p:nvSpPr>
        <p:spPr>
          <a:xfrm>
            <a:off x="751525" y="1633375"/>
            <a:ext cx="35121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Treated as unique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Typically</a:t>
            </a:r>
            <a:r>
              <a:rPr lang="en-US"/>
              <a:t> manually built, managed and updated.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</a:t>
            </a:r>
            <a:r>
              <a:rPr lang="en-US"/>
              <a:t>ndispensable, can’t be</a:t>
            </a:r>
            <a:r>
              <a:rPr lang="en-US"/>
              <a:t>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42" name="Google Shape;942;p86"/>
          <p:cNvSpPr txBox="1"/>
          <p:nvPr/>
        </p:nvSpPr>
        <p:spPr>
          <a:xfrm>
            <a:off x="6077075" y="1633375"/>
            <a:ext cx="35121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Cattle</a:t>
            </a:r>
            <a:r>
              <a:rPr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Treated as “just one more”</a:t>
            </a:r>
            <a:r>
              <a:rPr lang="en-US"/>
              <a:t> </a:t>
            </a:r>
            <a:r>
              <a:rPr lang="en-US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Automatically built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Designed for failure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8" name="Google Shape;948;p87"/>
          <p:cNvSpPr txBox="1"/>
          <p:nvPr>
            <p:ph type="title"/>
          </p:nvPr>
        </p:nvSpPr>
        <p:spPr>
          <a:xfrm>
            <a:off x="495300" y="3594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Basic Objects: Pod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949" name="Google Shape;949;p87"/>
          <p:cNvPicPr preferRelativeResize="0"/>
          <p:nvPr/>
        </p:nvPicPr>
        <p:blipFill rotWithShape="1">
          <a:blip r:embed="rId3">
            <a:alphaModFix/>
          </a:blip>
          <a:srcRect b="0" l="0" r="76795" t="0"/>
          <a:stretch/>
        </p:blipFill>
        <p:spPr>
          <a:xfrm>
            <a:off x="1562959" y="2773925"/>
            <a:ext cx="1458776" cy="332234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7"/>
          <p:cNvSpPr txBox="1"/>
          <p:nvPr/>
        </p:nvSpPr>
        <p:spPr>
          <a:xfrm>
            <a:off x="8872948" y="3080661"/>
            <a:ext cx="1348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87"/>
          <p:cNvSpPr txBox="1"/>
          <p:nvPr/>
        </p:nvSpPr>
        <p:spPr>
          <a:xfrm>
            <a:off x="8872948" y="3877548"/>
            <a:ext cx="1348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Volume</a:t>
            </a:r>
            <a:endParaRPr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7">
            <a:hlinkClick r:id="rId4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7"/>
          <p:cNvSpPr txBox="1"/>
          <p:nvPr/>
        </p:nvSpPr>
        <p:spPr>
          <a:xfrm>
            <a:off x="640800" y="1158775"/>
            <a:ext cx="8519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Smallest compute unit in Kubernetes. Top level API object to run containers.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4" name="Google Shape;954;p87"/>
          <p:cNvSpPr txBox="1"/>
          <p:nvPr/>
        </p:nvSpPr>
        <p:spPr>
          <a:xfrm>
            <a:off x="691975" y="1634625"/>
            <a:ext cx="7933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Represents a group of colocated containers sharing storage resources and a unique IP.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955" name="Google Shape;955;p87"/>
          <p:cNvPicPr preferRelativeResize="0"/>
          <p:nvPr/>
        </p:nvPicPr>
        <p:blipFill rotWithShape="1">
          <a:blip r:embed="rId3">
            <a:alphaModFix/>
          </a:blip>
          <a:srcRect b="0" l="29587" r="41222" t="0"/>
          <a:stretch/>
        </p:blipFill>
        <p:spPr>
          <a:xfrm>
            <a:off x="3480500" y="2773925"/>
            <a:ext cx="1835124" cy="3322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6 at 10.12.12.png" id="956" name="Google Shape;956;p87"/>
          <p:cNvPicPr preferRelativeResize="0"/>
          <p:nvPr/>
        </p:nvPicPr>
        <p:blipFill rotWithShape="1">
          <a:blip r:embed="rId3">
            <a:alphaModFix/>
          </a:blip>
          <a:srcRect b="0" l="62895" r="0" t="0"/>
          <a:stretch/>
        </p:blipFill>
        <p:spPr>
          <a:xfrm>
            <a:off x="5695297" y="2773925"/>
            <a:ext cx="2332649" cy="3322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87"/>
          <p:cNvCxnSpPr>
            <a:stCxn id="950" idx="1"/>
          </p:cNvCxnSpPr>
          <p:nvPr/>
        </p:nvCxnSpPr>
        <p:spPr>
          <a:xfrm flipH="1">
            <a:off x="7119148" y="3408261"/>
            <a:ext cx="1753800" cy="4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87"/>
          <p:cNvCxnSpPr>
            <a:stCxn id="951" idx="1"/>
          </p:cNvCxnSpPr>
          <p:nvPr/>
        </p:nvCxnSpPr>
        <p:spPr>
          <a:xfrm flipH="1">
            <a:off x="7380148" y="4205148"/>
            <a:ext cx="1492800" cy="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9" name="Google Shape;959;p87"/>
          <p:cNvSpPr txBox="1"/>
          <p:nvPr/>
        </p:nvSpPr>
        <p:spPr>
          <a:xfrm>
            <a:off x="691975" y="2378050"/>
            <a:ext cx="7933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Pods are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EPHEMERAL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5" name="Google Shape;965;p8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Why pods?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p88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88"/>
          <p:cNvSpPr txBox="1"/>
          <p:nvPr>
            <p:ph idx="2" type="body"/>
          </p:nvPr>
        </p:nvSpPr>
        <p:spPr>
          <a:xfrm>
            <a:off x="495301" y="861061"/>
            <a:ext cx="111555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K8s is supposed to manage containers, but pods are the basic building block... </a:t>
            </a:r>
            <a:endParaRPr/>
          </a:p>
        </p:txBody>
      </p:sp>
      <p:sp>
        <p:nvSpPr>
          <p:cNvPr id="968" name="Google Shape;968;p88"/>
          <p:cNvSpPr txBox="1"/>
          <p:nvPr/>
        </p:nvSpPr>
        <p:spPr>
          <a:xfrm>
            <a:off x="751525" y="3385975"/>
            <a:ext cx="10662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There are some other reasons why it’s necessary to use pods:</a:t>
            </a:r>
            <a:endParaRPr sz="1800"/>
          </a:p>
        </p:txBody>
      </p:sp>
      <p:sp>
        <p:nvSpPr>
          <p:cNvPr id="969" name="Google Shape;969;p88"/>
          <p:cNvSpPr txBox="1"/>
          <p:nvPr/>
        </p:nvSpPr>
        <p:spPr>
          <a:xfrm>
            <a:off x="751525" y="3692375"/>
            <a:ext cx="1066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container can be a Docker container.. But also Rocket or a VM managed by Virlet. Each solution has different requirements/specifications.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70" name="Google Shape;970;p88"/>
          <p:cNvSpPr txBox="1"/>
          <p:nvPr/>
        </p:nvSpPr>
        <p:spPr>
          <a:xfrm>
            <a:off x="751525" y="4225775"/>
            <a:ext cx="10662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K8s needs additional information: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Restart policies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Readiness/Liveness probes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71" name="Google Shape;971;p88"/>
          <p:cNvSpPr txBox="1"/>
          <p:nvPr/>
        </p:nvSpPr>
        <p:spPr>
          <a:xfrm>
            <a:off x="751525" y="5140175"/>
            <a:ext cx="10662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It makes sense to add a new layer of abstraction to define all this information which exceed container duties.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72" name="Google Shape;972;p88"/>
          <p:cNvSpPr txBox="1"/>
          <p:nvPr/>
        </p:nvSpPr>
        <p:spPr>
          <a:xfrm>
            <a:off x="760325" y="1768900"/>
            <a:ext cx="10662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“one process, one container” principle.</a:t>
            </a:r>
            <a:endParaRPr/>
          </a:p>
        </p:txBody>
      </p:sp>
      <p:sp>
        <p:nvSpPr>
          <p:cNvPr id="973" name="Google Shape;973;p88"/>
          <p:cNvSpPr txBox="1"/>
          <p:nvPr/>
        </p:nvSpPr>
        <p:spPr>
          <a:xfrm>
            <a:off x="760325" y="2073700"/>
            <a:ext cx="1066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more VMs with dozens of applications. Use a container per process.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8"/>
          <p:cNvSpPr txBox="1"/>
          <p:nvPr/>
        </p:nvSpPr>
        <p:spPr>
          <a:xfrm>
            <a:off x="760325" y="2405425"/>
            <a:ext cx="10662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But… I need more than one app/process cooperating to run my service </a:t>
            </a:r>
            <a:r>
              <a:rPr lang="en-US"/>
              <a:t>	</a:t>
            </a:r>
            <a:endParaRPr/>
          </a:p>
        </p:txBody>
      </p:sp>
      <p:sp>
        <p:nvSpPr>
          <p:cNvPr id="975" name="Google Shape;975;p88"/>
          <p:cNvSpPr txBox="1"/>
          <p:nvPr/>
        </p:nvSpPr>
        <p:spPr>
          <a:xfrm>
            <a:off x="760325" y="2772749"/>
            <a:ext cx="10662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It seems it makes sense to run more than one container sharing storage resources, IP and port space to ensure efficient communication between them.</a:t>
            </a:r>
            <a:r>
              <a:rPr lang="en-US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89"/>
          <p:cNvSpPr txBox="1"/>
          <p:nvPr>
            <p:ph type="title"/>
          </p:nvPr>
        </p:nvSpPr>
        <p:spPr>
          <a:xfrm>
            <a:off x="481100" y="359471"/>
            <a:ext cx="6232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Activity: multi-container or multiple pods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2" name="Google Shape;982;p89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9"/>
          <p:cNvSpPr txBox="1"/>
          <p:nvPr/>
        </p:nvSpPr>
        <p:spPr>
          <a:xfrm>
            <a:off x="640800" y="1810250"/>
            <a:ext cx="85191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NGINX and PHP-FPM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4" name="Google Shape;984;p89"/>
          <p:cNvSpPr txBox="1"/>
          <p:nvPr/>
        </p:nvSpPr>
        <p:spPr>
          <a:xfrm>
            <a:off x="629075" y="2439250"/>
            <a:ext cx="7933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WP and MariaDB database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985" name="Google Shape;985;p89"/>
          <p:cNvPicPr preferRelativeResize="0"/>
          <p:nvPr/>
        </p:nvPicPr>
        <p:blipFill rotWithShape="1">
          <a:blip r:embed="rId4">
            <a:alphaModFix/>
          </a:blip>
          <a:srcRect b="23295" l="62895" r="0" t="0"/>
          <a:stretch/>
        </p:blipFill>
        <p:spPr>
          <a:xfrm>
            <a:off x="9159888" y="1522625"/>
            <a:ext cx="1600256" cy="17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9"/>
          <p:cNvSpPr txBox="1"/>
          <p:nvPr/>
        </p:nvSpPr>
        <p:spPr>
          <a:xfrm>
            <a:off x="629075" y="3068250"/>
            <a:ext cx="7933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MongoDB master and slaves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od.png" id="987" name="Google Shape;9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6247" y="4484745"/>
            <a:ext cx="1238457" cy="1158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988" name="Google Shape;98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0097" y="4484745"/>
            <a:ext cx="1238457" cy="115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0"/>
          <p:cNvSpPr txBox="1"/>
          <p:nvPr>
            <p:ph type="title"/>
          </p:nvPr>
        </p:nvSpPr>
        <p:spPr>
          <a:xfrm>
            <a:off x="495300" y="317500"/>
            <a:ext cx="71097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Describing K8s Object: Yaml skeleton</a:t>
            </a:r>
            <a:endParaRPr i="1"/>
          </a:p>
        </p:txBody>
      </p:sp>
      <p:sp>
        <p:nvSpPr>
          <p:cNvPr id="995" name="Google Shape;995;p90"/>
          <p:cNvSpPr txBox="1"/>
          <p:nvPr>
            <p:ph idx="3" type="body"/>
          </p:nvPr>
        </p:nvSpPr>
        <p:spPr>
          <a:xfrm>
            <a:off x="8358200" y="473075"/>
            <a:ext cx="32925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Describing K8s Object: Yaml skeleton 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6" name="Google Shape;996;p9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7" name="Google Shape;997;p90"/>
          <p:cNvSpPr txBox="1"/>
          <p:nvPr>
            <p:ph idx="4" type="body"/>
          </p:nvPr>
        </p:nvSpPr>
        <p:spPr>
          <a:xfrm>
            <a:off x="8358200" y="2846939"/>
            <a:ext cx="3292500" cy="313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Reference: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Understanding Kubernetes Objects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8" name="Google Shape;998;p90"/>
          <p:cNvGraphicFramePr/>
          <p:nvPr/>
        </p:nvGraphicFramePr>
        <p:xfrm>
          <a:off x="211725" y="138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8150"/>
              </a:tblGrid>
              <a:tr h="426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i="1" lang="en-US" sz="15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required field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i="1" lang="en-US" sz="15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required field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i="1" lang="en-US" sz="15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required field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en-US" sz="15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required field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labels: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app: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i="1" lang="en-US" sz="150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required field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image: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myImage:latest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status: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hostIP: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X.X.X.X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phase:</a:t>
                      </a: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Running</a:t>
                      </a:r>
                      <a:b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5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5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 sz="1500"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999" name="Google Shape;999;p90"/>
          <p:cNvSpPr txBox="1"/>
          <p:nvPr/>
        </p:nvSpPr>
        <p:spPr>
          <a:xfrm>
            <a:off x="4625550" y="2164625"/>
            <a:ext cx="2738100" cy="106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metadata</a:t>
            </a:r>
            <a:r>
              <a:rPr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that helps uniquely identify the object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Google Shape;1000;p90"/>
          <p:cNvSpPr txBox="1"/>
          <p:nvPr/>
        </p:nvSpPr>
        <p:spPr>
          <a:xfrm>
            <a:off x="4625500" y="3723175"/>
            <a:ext cx="2738100" cy="114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spec</a:t>
            </a:r>
            <a:r>
              <a:rPr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Different on every K8s object.</a:t>
            </a:r>
            <a:endParaRPr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Describes the characteristics of the K8s object</a:t>
            </a:r>
            <a:endParaRPr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1" name="Google Shape;1001;p90"/>
          <p:cNvCxnSpPr>
            <a:stCxn id="999" idx="1"/>
          </p:cNvCxnSpPr>
          <p:nvPr/>
        </p:nvCxnSpPr>
        <p:spPr>
          <a:xfrm rot="10800000">
            <a:off x="1603650" y="2201525"/>
            <a:ext cx="3021900" cy="4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90"/>
          <p:cNvCxnSpPr>
            <a:stCxn id="1000" idx="1"/>
          </p:cNvCxnSpPr>
          <p:nvPr/>
        </p:nvCxnSpPr>
        <p:spPr>
          <a:xfrm rot="10800000">
            <a:off x="1258300" y="3817525"/>
            <a:ext cx="3367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91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Pods</a:t>
            </a:r>
            <a:endParaRPr i="1"/>
          </a:p>
        </p:txBody>
      </p:sp>
      <p:sp>
        <p:nvSpPr>
          <p:cNvPr id="1009" name="Google Shape;1009;p91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Pods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0" name="Google Shape;1010;p9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91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For specifications well</a:t>
            </a:r>
            <a:r>
              <a:rPr lang="en-US" sz="1800">
                <a:solidFill>
                  <a:srgbClr val="3E3E40"/>
                </a:solidFill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800">
                <a:solidFill>
                  <a:srgbClr val="000000"/>
                </a:solidFill>
              </a:rPr>
              <a:t>. See also the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user-guide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2" name="Google Shape;1012;p91"/>
          <p:cNvGraphicFramePr/>
          <p:nvPr/>
        </p:nvGraphicFramePr>
        <p:xfrm>
          <a:off x="3831775" y="319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786100"/>
              </a:tblGrid>
              <a:tr h="1182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mongo.yaml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pods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READY STATUS  RESTARTS AGE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1/1   Running 0        15s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3" name="Google Shape;1013;p91"/>
          <p:cNvGraphicFramePr/>
          <p:nvPr/>
        </p:nvGraphicFramePr>
        <p:xfrm>
          <a:off x="495300" y="139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035700"/>
              </a:tblGrid>
              <a:tr h="375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image: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bitnami/mongodb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name: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014" name="Google Shape;1014;p91"/>
          <p:cNvSpPr txBox="1"/>
          <p:nvPr/>
        </p:nvSpPr>
        <p:spPr>
          <a:xfrm>
            <a:off x="3831775" y="2572675"/>
            <a:ext cx="3576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Create your fist pod: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2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Labels</a:t>
            </a:r>
            <a:endParaRPr i="1"/>
          </a:p>
        </p:txBody>
      </p:sp>
      <p:sp>
        <p:nvSpPr>
          <p:cNvPr id="1021" name="Google Shape;1021;p92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Labels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2" name="Google Shape;1022;p9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3" name="Google Shape;1023;p92"/>
          <p:cNvSpPr txBox="1"/>
          <p:nvPr>
            <p:ph idx="4" type="body"/>
          </p:nvPr>
        </p:nvSpPr>
        <p:spPr>
          <a:xfrm>
            <a:off x="8358200" y="1627201"/>
            <a:ext cx="3292500" cy="10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Labels</a:t>
            </a:r>
            <a:r>
              <a:rPr lang="en-US" sz="1800">
                <a:solidFill>
                  <a:srgbClr val="3E3E40"/>
                </a:solidFill>
              </a:rPr>
              <a:t> are key/value pairs that are attached to objects, such as pods.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024" name="Google Shape;1024;p92"/>
          <p:cNvSpPr txBox="1"/>
          <p:nvPr/>
        </p:nvSpPr>
        <p:spPr>
          <a:xfrm>
            <a:off x="495300" y="937900"/>
            <a:ext cx="2870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 can define your labels in the objects specifications.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Google Shape;1025;p92"/>
          <p:cNvSpPr txBox="1"/>
          <p:nvPr/>
        </p:nvSpPr>
        <p:spPr>
          <a:xfrm>
            <a:off x="495300" y="3854300"/>
            <a:ext cx="6188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 can then query by label and display labels in new columns: </a:t>
            </a:r>
            <a:endParaRPr/>
          </a:p>
        </p:txBody>
      </p:sp>
      <p:sp>
        <p:nvSpPr>
          <p:cNvPr id="1026" name="Google Shape;1026;p92"/>
          <p:cNvSpPr txBox="1"/>
          <p:nvPr/>
        </p:nvSpPr>
        <p:spPr>
          <a:xfrm>
            <a:off x="495300" y="2518463"/>
            <a:ext cx="6807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 can also add labels on the fly: </a:t>
            </a:r>
            <a:endParaRPr/>
          </a:p>
        </p:txBody>
      </p:sp>
      <p:graphicFrame>
        <p:nvGraphicFramePr>
          <p:cNvPr id="1027" name="Google Shape;1027;p92"/>
          <p:cNvGraphicFramePr/>
          <p:nvPr/>
        </p:nvGraphicFramePr>
        <p:xfrm>
          <a:off x="3833325" y="81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480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labels: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pod-template-hash: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"3378155678"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run: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8" name="Google Shape;1028;p92"/>
          <p:cNvGraphicFramePr/>
          <p:nvPr/>
        </p:nvGraphicFramePr>
        <p:xfrm>
          <a:off x="495300" y="293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6861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label pods 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foo=bar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 --show-labels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READY STATUS  RESTARTS AGE LABELS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1/1   Running 0        11m foo=bar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9" name="Google Shape;1029;p92"/>
          <p:cNvGraphicFramePr/>
          <p:nvPr/>
        </p:nvGraphicFramePr>
        <p:xfrm>
          <a:off x="495300" y="453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754475"/>
              </a:tblGrid>
              <a:tr h="62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pods -l foo=bar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READY STATUS  RESTARTS AGE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1/1   Running 0        10m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 -L foo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READY STATUS  RESTARTS AGE FOO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1/1   Running 0        5m  bar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030" name="Google Shape;1030;p92"/>
          <p:cNvSpPr txBox="1"/>
          <p:nvPr/>
        </p:nvSpPr>
        <p:spPr>
          <a:xfrm>
            <a:off x="8361000" y="2764500"/>
            <a:ext cx="3292500" cy="3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use labels ?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Because they are a great way to query and select resources. E.g., if you want to force the scheduling of a Pod on a specific node you can use a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nodeSelector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Pod definition. Add specific labels to certain nodes in your cluster and use that labels in the Pod</a:t>
            </a: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036" name="Google Shape;1036;p9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Google Shape;1037;p93"/>
          <p:cNvSpPr txBox="1"/>
          <p:nvPr>
            <p:ph type="title"/>
          </p:nvPr>
        </p:nvSpPr>
        <p:spPr>
          <a:xfrm>
            <a:off x="495300" y="3594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Basic Objects: ReplicaSet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8" name="Google Shape;1038;p93"/>
          <p:cNvSpPr txBox="1"/>
          <p:nvPr/>
        </p:nvSpPr>
        <p:spPr>
          <a:xfrm>
            <a:off x="700725" y="1160450"/>
            <a:ext cx="84828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replica set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ensures that a specified number of pod “replicas” are running at any one time.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other words, a replication controller makes sure that a pod or homogeneous set of pods are always up and available.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3">
            <a:hlinkClick r:id="rId4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3"/>
          <p:cNvSpPr/>
          <p:nvPr/>
        </p:nvSpPr>
        <p:spPr>
          <a:xfrm>
            <a:off x="700725" y="2605450"/>
            <a:ext cx="1857900" cy="28635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1041" name="Google Shape;104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684" y="3077453"/>
            <a:ext cx="949884" cy="100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1042" name="Google Shape;104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684" y="4186953"/>
            <a:ext cx="949884" cy="10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3"/>
          <p:cNvSpPr/>
          <p:nvPr/>
        </p:nvSpPr>
        <p:spPr>
          <a:xfrm>
            <a:off x="4105313" y="2655025"/>
            <a:ext cx="1857900" cy="28635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1044" name="Google Shape;104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272" y="3127028"/>
            <a:ext cx="949884" cy="1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763" y="4221150"/>
            <a:ext cx="11049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93"/>
          <p:cNvSpPr/>
          <p:nvPr/>
        </p:nvSpPr>
        <p:spPr>
          <a:xfrm>
            <a:off x="7167450" y="2655025"/>
            <a:ext cx="2886300" cy="28635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1047" name="Google Shape;104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7409" y="3127028"/>
            <a:ext cx="949884" cy="1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9900" y="4221150"/>
            <a:ext cx="11049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1049" name="Google Shape;104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859" y="3585778"/>
            <a:ext cx="949884" cy="10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3"/>
          <p:cNvSpPr/>
          <p:nvPr/>
        </p:nvSpPr>
        <p:spPr>
          <a:xfrm>
            <a:off x="6241100" y="3697875"/>
            <a:ext cx="648600" cy="7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3"/>
          <p:cNvSpPr txBox="1"/>
          <p:nvPr/>
        </p:nvSpPr>
        <p:spPr>
          <a:xfrm>
            <a:off x="9183525" y="405225"/>
            <a:ext cx="28584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Zero downtime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Failover mechanisms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Dynamic scalability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Objects: </a:t>
            </a:r>
            <a:r>
              <a:rPr lang="en-US"/>
              <a:t>ReplicaSet</a:t>
            </a:r>
            <a:endParaRPr i="1"/>
          </a:p>
        </p:txBody>
      </p:sp>
      <p:sp>
        <p:nvSpPr>
          <p:cNvPr id="1058" name="Google Shape;1058;p94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ReplicaSet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59" name="Google Shape;1059;p9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0" name="Google Shape;1060;p94"/>
          <p:cNvSpPr txBox="1"/>
          <p:nvPr>
            <p:ph idx="4" type="body"/>
          </p:nvPr>
        </p:nvSpPr>
        <p:spPr>
          <a:xfrm>
            <a:off x="8358200" y="1627190"/>
            <a:ext cx="3292500" cy="88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For specifications well</a:t>
            </a:r>
            <a:r>
              <a:rPr lang="en-US" sz="1800">
                <a:solidFill>
                  <a:srgbClr val="3E3E40"/>
                </a:solidFill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061" name="Google Shape;1061;p94"/>
          <p:cNvSpPr txBox="1"/>
          <p:nvPr/>
        </p:nvSpPr>
        <p:spPr>
          <a:xfrm>
            <a:off x="3746350" y="2742495"/>
            <a:ext cx="355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Try to scale it and watch: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2" name="Google Shape;1062;p94"/>
          <p:cNvGraphicFramePr/>
          <p:nvPr/>
        </p:nvGraphicFramePr>
        <p:xfrm>
          <a:off x="3746350" y="34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887125"/>
              </a:tblGrid>
              <a:tr h="1302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scale rs nginx --replicas=5</a:t>
                      </a:r>
                      <a:b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replicaset </a:t>
                      </a:r>
                      <a:r>
                        <a:rPr lang="en-US" sz="16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"nginx"</a:t>
                      </a: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scaled</a:t>
                      </a:r>
                      <a:b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 --watch</a:t>
                      </a:r>
                      <a:endParaRPr sz="16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3" name="Google Shape;1063;p94"/>
          <p:cNvGraphicFramePr/>
          <p:nvPr/>
        </p:nvGraphicFramePr>
        <p:xfrm>
          <a:off x="495300" y="116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00250"/>
              </a:tblGrid>
              <a:tr h="385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extensions/v1beta1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ReplicaSet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replicas: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selector: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matchLabels: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app: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template: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metadata: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labels: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app: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spec: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containers: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- image: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name: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064" name="Google Shape;1064;p94"/>
          <p:cNvSpPr txBox="1"/>
          <p:nvPr/>
        </p:nvSpPr>
        <p:spPr>
          <a:xfrm>
            <a:off x="3743950" y="1207950"/>
            <a:ext cx="3561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ReplicaSet:</a:t>
            </a:r>
            <a:endParaRPr/>
          </a:p>
        </p:txBody>
      </p:sp>
      <p:graphicFrame>
        <p:nvGraphicFramePr>
          <p:cNvPr id="1065" name="Google Shape;1065;p94"/>
          <p:cNvGraphicFramePr/>
          <p:nvPr/>
        </p:nvGraphicFramePr>
        <p:xfrm>
          <a:off x="3746350" y="189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835775"/>
              </a:tblGrid>
              <a:tr h="518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rs.yaml</a:t>
                      </a:r>
                      <a:endParaRPr sz="16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About us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59"/>
          <p:cNvSpPr txBox="1"/>
          <p:nvPr>
            <p:ph idx="1" type="body"/>
          </p:nvPr>
        </p:nvSpPr>
        <p:spPr>
          <a:xfrm>
            <a:off x="266700" y="689500"/>
            <a:ext cx="10393200" cy="5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have a long history of making apps easier to use on any platform: VMs, cloud and containers. Recently we've been developing solutions and tooling for making apps easier to run on Kubernetes.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Several Kubernetes products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Helm charts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github.com/helm/charts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Kubeless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github.com/kubeless/kubeless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Kubeapps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kubeapps.com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Kubecfg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github.com/ksonnet/kubecfg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Kubernetes Production Runtime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kubeprod.io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4162" lvl="1" marL="5762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Stacksmith (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bitnami.com/stacksmith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9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9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4" name="Google Shape;494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34542" y="2698263"/>
            <a:ext cx="1307075" cy="14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41624" y="4039425"/>
            <a:ext cx="1393326" cy="135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5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071" name="Google Shape;1071;p9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2" name="Google Shape;1072;p95"/>
          <p:cNvSpPr txBox="1"/>
          <p:nvPr>
            <p:ph type="title"/>
          </p:nvPr>
        </p:nvSpPr>
        <p:spPr>
          <a:xfrm>
            <a:off x="495300" y="3594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Basic Objects: Deployment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3" name="Google Shape;1073;p95"/>
          <p:cNvSpPr txBox="1"/>
          <p:nvPr/>
        </p:nvSpPr>
        <p:spPr>
          <a:xfrm>
            <a:off x="495300" y="972675"/>
            <a:ext cx="8133600" cy="30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Deployment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higher-level concept that manages ReplicaSets. It allows several management operations like: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Replica management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 scaling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Rolling updates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Rollback to a previous version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Clean-up policies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5">
            <a:hlinkClick r:id="rId4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5"/>
          <p:cNvSpPr/>
          <p:nvPr/>
        </p:nvSpPr>
        <p:spPr>
          <a:xfrm>
            <a:off x="5582092" y="2467007"/>
            <a:ext cx="2422200" cy="3309600"/>
          </a:xfrm>
          <a:prstGeom prst="rect">
            <a:avLst/>
          </a:prstGeom>
          <a:noFill/>
          <a:ln cap="flat" cmpd="sng" w="19050">
            <a:solidFill>
              <a:srgbClr val="1F567A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ReplicaSet</a:t>
            </a:r>
            <a:endParaRPr sz="1200"/>
          </a:p>
        </p:txBody>
      </p:sp>
      <p:pic>
        <p:nvPicPr>
          <p:cNvPr descr="pod.png" id="1076" name="Google Shape;107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634" y="3012520"/>
            <a:ext cx="1238457" cy="1158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d.png" id="1077" name="Google Shape;107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634" y="4294815"/>
            <a:ext cx="1238457" cy="11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5"/>
          <p:cNvSpPr/>
          <p:nvPr/>
        </p:nvSpPr>
        <p:spPr>
          <a:xfrm>
            <a:off x="5303900" y="1791575"/>
            <a:ext cx="3152100" cy="425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F5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Helvetica Neue"/>
                <a:ea typeface="Helvetica Neue"/>
                <a:cs typeface="Helvetica Neue"/>
                <a:sym typeface="Helvetica Neue"/>
              </a:rPr>
              <a:t>Deployment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Google Shape;1079;p95"/>
          <p:cNvSpPr txBox="1"/>
          <p:nvPr/>
        </p:nvSpPr>
        <p:spPr>
          <a:xfrm>
            <a:off x="9080875" y="638125"/>
            <a:ext cx="2772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Rolling updates</a:t>
            </a:r>
            <a:endParaRPr i="1">
              <a:solidFill>
                <a:srgbClr val="1A1A1A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</a:pPr>
            <a:r>
              <a:rPr i="1" lang="en-US">
                <a:solidFill>
                  <a:srgbClr val="1A1A1A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Automatic deployments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6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Deployments</a:t>
            </a:r>
            <a:endParaRPr i="1"/>
          </a:p>
        </p:txBody>
      </p:sp>
      <p:sp>
        <p:nvSpPr>
          <p:cNvPr id="1086" name="Google Shape;1086;p96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Deployments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7" name="Google Shape;1087;p9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8" name="Google Shape;1088;p96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000000"/>
                </a:solidFill>
              </a:rPr>
              <a:t>For specifications well</a:t>
            </a:r>
            <a:r>
              <a:rPr lang="en-US" sz="1800">
                <a:solidFill>
                  <a:srgbClr val="3E3E40"/>
                </a:solidFill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</p:txBody>
      </p:sp>
      <p:graphicFrame>
        <p:nvGraphicFramePr>
          <p:cNvPr id="1089" name="Google Shape;1089;p96"/>
          <p:cNvGraphicFramePr/>
          <p:nvPr/>
        </p:nvGraphicFramePr>
        <p:xfrm>
          <a:off x="495300" y="93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48650"/>
              </a:tblGrid>
              <a:tr h="512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extensions/v1beta1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revisionHistoryLimit: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strategy:</a:t>
                      </a:r>
                      <a:endParaRPr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type: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RollingUpdate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replicas: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template: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metadata: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labels: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app: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spec: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containers: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- image: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name:</a:t>
                      </a: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ports:</a:t>
                      </a:r>
                      <a:endParaRPr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name: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http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</a:t>
                      </a:r>
                      <a:r>
                        <a:rPr lang="en-US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containerPort:</a:t>
                      </a:r>
                      <a:r>
                        <a:rPr lang="en-US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8080</a:t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090" name="Google Shape;1090;p96"/>
          <p:cNvSpPr txBox="1"/>
          <p:nvPr/>
        </p:nvSpPr>
        <p:spPr>
          <a:xfrm>
            <a:off x="4021125" y="1269625"/>
            <a:ext cx="3561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Deployment:</a:t>
            </a:r>
            <a:endParaRPr/>
          </a:p>
        </p:txBody>
      </p:sp>
      <p:graphicFrame>
        <p:nvGraphicFramePr>
          <p:cNvPr id="1091" name="Google Shape;1091;p96"/>
          <p:cNvGraphicFramePr/>
          <p:nvPr/>
        </p:nvGraphicFramePr>
        <p:xfrm>
          <a:off x="4021125" y="204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561000"/>
              </a:tblGrid>
              <a:tr h="36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deployment.yaml</a:t>
                      </a:r>
                      <a:endParaRPr sz="16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7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Scaling and Rolling Update of Deployments </a:t>
            </a:r>
            <a:endParaRPr/>
          </a:p>
        </p:txBody>
      </p:sp>
      <p:sp>
        <p:nvSpPr>
          <p:cNvPr id="1098" name="Google Shape;1098;p9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9" name="Google Shape;1099;p97"/>
          <p:cNvSpPr txBox="1"/>
          <p:nvPr/>
        </p:nvSpPr>
        <p:spPr>
          <a:xfrm>
            <a:off x="495300" y="1348075"/>
            <a:ext cx="11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Just like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be scaled: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Google Shape;1100;p97"/>
          <p:cNvSpPr txBox="1"/>
          <p:nvPr/>
        </p:nvSpPr>
        <p:spPr>
          <a:xfrm>
            <a:off x="495300" y="2849875"/>
            <a:ext cx="11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you want to update all your Pods to a specific image version.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latest 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not a version number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97"/>
          <p:cNvSpPr txBox="1"/>
          <p:nvPr/>
        </p:nvSpPr>
        <p:spPr>
          <a:xfrm>
            <a:off x="495300" y="3990050"/>
            <a:ext cx="11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 the RS and the Pods: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Google Shape;1102;p97"/>
          <p:cNvSpPr txBox="1"/>
          <p:nvPr/>
        </p:nvSpPr>
        <p:spPr>
          <a:xfrm>
            <a:off x="495300" y="5510025"/>
            <a:ext cx="2725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use: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103" name="Google Shape;1103;p97"/>
          <p:cNvGraphicFramePr/>
          <p:nvPr/>
        </p:nvGraphicFramePr>
        <p:xfrm>
          <a:off x="495300" y="184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9894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scale deployment nginx --replicas=4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"nginx"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scaled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deployments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DESIRED CURRENT UP-TO-DATE AVAILABLE AGE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 4       4       4          1         12m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4" name="Google Shape;1104;p97"/>
          <p:cNvGraphicFramePr/>
          <p:nvPr/>
        </p:nvGraphicFramePr>
        <p:xfrm>
          <a:off x="495300" y="367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9894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</a:t>
                      </a:r>
                      <a:r>
                        <a:rPr lang="en-US" sz="11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 deployment nginx nginx=bitnami/nginx: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1.14.0-r49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--all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5" name="Google Shape;1105;p97"/>
          <p:cNvGraphicFramePr/>
          <p:nvPr/>
        </p:nvGraphicFramePr>
        <p:xfrm>
          <a:off x="495300" y="462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9894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rs --watch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DESIRED  CURRENT  AGE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nginx-2529595191  0 0 3m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nginx-3771699605  4 4 46s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6" name="Google Shape;1106;p97"/>
          <p:cNvGraphicFramePr/>
          <p:nvPr/>
        </p:nvGraphicFramePr>
        <p:xfrm>
          <a:off x="2697925" y="570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1166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edit deployment nginx</a:t>
                      </a:r>
                      <a:endParaRPr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Deployments Rollback</a:t>
            </a:r>
            <a:endParaRPr/>
          </a:p>
        </p:txBody>
      </p:sp>
      <p:sp>
        <p:nvSpPr>
          <p:cNvPr id="1113" name="Google Shape;1113;p9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4" name="Google Shape;1114;p98"/>
          <p:cNvSpPr txBox="1"/>
          <p:nvPr/>
        </p:nvSpPr>
        <p:spPr>
          <a:xfrm>
            <a:off x="495300" y="995225"/>
            <a:ext cx="1101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you create a deployment you can record your changes in an annotations: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5" name="Google Shape;1115;p98"/>
          <p:cNvSpPr txBox="1"/>
          <p:nvPr/>
        </p:nvSpPr>
        <p:spPr>
          <a:xfrm>
            <a:off x="495300" y="2999275"/>
            <a:ext cx="1106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Now do an update and check the status. You will see that the Pod failed. You can now roll back. </a:t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116" name="Google Shape;1116;p98"/>
          <p:cNvGraphicFramePr/>
          <p:nvPr/>
        </p:nvGraphicFramePr>
        <p:xfrm>
          <a:off x="495300" y="35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8780825"/>
              </a:tblGrid>
              <a:tr h="265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</a:t>
                      </a:r>
                      <a:r>
                        <a:rPr lang="en-US" sz="11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 deployment/dokuwiki dokuwiki=bitnami/dokuwiki:09 --all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rollout </a:t>
                      </a:r>
                      <a:r>
                        <a:rPr lang="en-US" sz="11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history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deployment/dokuwiki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deployments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"dokuwiki"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REVISION CHANGE-CAUSE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       kubectl run dokuwiki --image=bitnami/dokuwiki:09 --record=true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        kubectl </a:t>
                      </a:r>
                      <a:r>
                        <a:rPr lang="en-US" sz="11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 deployment/dokuwiki dokuwiki=bitnami/dokuwiki:09:09 --all=true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             READY STATUS           RESTARTS AGE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dokuwiki-2141819201-tcths 0/1   ImagePullBackOff 0        1m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rollout undo deployment/dokuwiki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             READY STATUS  RESTARTS AGE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dokuwiki-3378155678-eq5i6 1/1   Running 0        7s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7" name="Google Shape;1117;p98"/>
          <p:cNvGraphicFramePr/>
          <p:nvPr/>
        </p:nvGraphicFramePr>
        <p:xfrm>
          <a:off x="495300" y="15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87808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run dokuwiki --image=bitnami/dokuwiki --record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deployments dokuwiki -o yaml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8" name="Google Shape;1118;p98"/>
          <p:cNvGraphicFramePr/>
          <p:nvPr/>
        </p:nvGraphicFramePr>
        <p:xfrm>
          <a:off x="495300" y="208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87808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annotations: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deployment.kubernetes.io/revision: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kubernetes.io/change-cause: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run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dokuwiki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4078F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--image=bitnami/dokuwiki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>
                          <a:solidFill>
                            <a:srgbClr val="4078F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--record=true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9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Kubectl</a:t>
            </a:r>
            <a:r>
              <a:rPr lang="en-US"/>
              <a:t> Tips and Tricks</a:t>
            </a:r>
            <a:endParaRPr/>
          </a:p>
        </p:txBody>
      </p:sp>
      <p:sp>
        <p:nvSpPr>
          <p:cNvPr id="1125" name="Google Shape;1125;p9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" name="Google Shape;1126;p99"/>
          <p:cNvSpPr txBox="1"/>
          <p:nvPr/>
        </p:nvSpPr>
        <p:spPr>
          <a:xfrm>
            <a:off x="739575" y="1854725"/>
            <a:ext cx="25809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few things to remember about </a:t>
            </a:r>
            <a:r>
              <a:rPr i="1"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kubectl</a:t>
            </a:r>
            <a:r>
              <a:rPr lang="en-US" sz="24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And if you don't, check the cheat sheet.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127" name="Google Shape;1127;p99"/>
          <p:cNvGraphicFramePr/>
          <p:nvPr/>
        </p:nvGraphicFramePr>
        <p:xfrm>
          <a:off x="4312850" y="12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5790900"/>
              </a:tblGrid>
              <a:tr h="4193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config view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config use-context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annotate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label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./&lt;DIR&gt;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&lt;URL&gt;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edit 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proxy 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</a:t>
                      </a:r>
                      <a:r>
                        <a:rPr lang="en-US" sz="18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exec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logs 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pods,svc,deployments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--v=99 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describe ...</a:t>
                      </a:r>
                      <a:endParaRPr sz="18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0"/>
          <p:cNvSpPr txBox="1"/>
          <p:nvPr>
            <p:ph idx="1" type="body"/>
          </p:nvPr>
        </p:nvSpPr>
        <p:spPr>
          <a:xfrm>
            <a:off x="575725" y="1446375"/>
            <a:ext cx="50481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Accessing an application running in a container via </a:t>
            </a:r>
            <a:r>
              <a:rPr i="1" lang="en-US" sz="1800">
                <a:solidFill>
                  <a:srgbClr val="3E3E40"/>
                </a:solidFill>
              </a:rPr>
              <a:t>exec</a:t>
            </a:r>
            <a:r>
              <a:rPr lang="en-US" sz="1800">
                <a:solidFill>
                  <a:srgbClr val="3E3E40"/>
                </a:solidFill>
              </a:rPr>
              <a:t> is for debugging: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Other useful commands for debugging: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t/>
            </a:r>
            <a:endParaRPr sz="18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00"/>
          <p:cNvSpPr txBox="1"/>
          <p:nvPr>
            <p:ph idx="4294967295" type="body"/>
          </p:nvPr>
        </p:nvSpPr>
        <p:spPr>
          <a:xfrm>
            <a:off x="6106175" y="1291274"/>
            <a:ext cx="5581800" cy="4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To access the containerized app from your local machine you can use a </a:t>
            </a:r>
            <a:r>
              <a:rPr i="1" lang="en-US" sz="1800"/>
              <a:t>port-forward</a:t>
            </a:r>
            <a:r>
              <a:rPr lang="en-US" sz="1800"/>
              <a:t> technique.</a:t>
            </a:r>
            <a:endParaRPr sz="1800"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Locally you can use a client to connect to the MongoDB running in a container started by Kubernetes:</a:t>
            </a:r>
            <a:endParaRPr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0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the Application with </a:t>
            </a:r>
            <a:r>
              <a:rPr i="1" lang="en-US"/>
              <a:t>kubectl</a:t>
            </a:r>
            <a:endParaRPr i="1"/>
          </a:p>
        </p:txBody>
      </p:sp>
      <p:sp>
        <p:nvSpPr>
          <p:cNvPr id="1136" name="Google Shape;1136;p10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137" name="Google Shape;1137;p100"/>
          <p:cNvGraphicFramePr/>
          <p:nvPr/>
        </p:nvGraphicFramePr>
        <p:xfrm>
          <a:off x="575725" y="22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4967600"/>
              </a:tblGrid>
              <a:tr h="66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READY STATUS  RESTARTS AGE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 1/1   Running 0        3m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exec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-it mongo -- /bin/bash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8" name="Google Shape;1138;p100"/>
          <p:cNvGraphicFramePr/>
          <p:nvPr/>
        </p:nvGraphicFramePr>
        <p:xfrm>
          <a:off x="575725" y="39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4967600"/>
              </a:tblGrid>
              <a:tr h="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describe pod mongo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logs mongo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9" name="Google Shape;1139;p100"/>
          <p:cNvGraphicFramePr/>
          <p:nvPr/>
        </p:nvGraphicFramePr>
        <p:xfrm>
          <a:off x="6217925" y="218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50580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pods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READY STATUS  RESTARTS AGE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mongo  1/1   Running 0        3m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port-forward mongo 27017:27017 &amp;</a:t>
                      </a: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0" name="Google Shape;1140;p100"/>
          <p:cNvGraphicFramePr/>
          <p:nvPr/>
        </p:nvGraphicFramePr>
        <p:xfrm>
          <a:off x="6217925" y="443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5058050"/>
              </a:tblGrid>
              <a:tr h="7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mongo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1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1"/>
          <p:cNvSpPr txBox="1"/>
          <p:nvPr>
            <p:ph type="title"/>
          </p:nvPr>
        </p:nvSpPr>
        <p:spPr>
          <a:xfrm>
            <a:off x="495300" y="2957174"/>
            <a:ext cx="6194258" cy="6130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Hands on</a:t>
            </a:r>
            <a:r>
              <a:rPr lang="en-US"/>
              <a:t>: Guestbook - Part I 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6" name="Google Shape;1146;p101"/>
          <p:cNvSpPr txBox="1"/>
          <p:nvPr>
            <p:ph idx="1" type="body"/>
          </p:nvPr>
        </p:nvSpPr>
        <p:spPr>
          <a:xfrm>
            <a:off x="495125" y="3548823"/>
            <a:ext cx="6194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68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Char char="•"/>
            </a:pPr>
            <a:r>
              <a:rPr lang="en-US" sz="2200">
                <a:solidFill>
                  <a:schemeClr val="accent3"/>
                </a:solidFill>
              </a:rPr>
              <a:t>Create frontend deployment</a:t>
            </a:r>
            <a:endParaRPr sz="2200">
              <a:solidFill>
                <a:schemeClr val="accent3"/>
              </a:solidFill>
            </a:endParaRPr>
          </a:p>
          <a:p>
            <a:pPr indent="-2968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Char char="•"/>
            </a:pPr>
            <a:r>
              <a:rPr lang="en-US" sz="2200">
                <a:solidFill>
                  <a:schemeClr val="accent3"/>
                </a:solidFill>
              </a:rPr>
              <a:t>Access the frontend using kubectl port forward. What do you see?</a:t>
            </a:r>
            <a:endParaRPr sz="2200">
              <a:solidFill>
                <a:schemeClr val="accent3"/>
              </a:solidFill>
            </a:endParaRPr>
          </a:p>
          <a:p>
            <a:pPr indent="-2968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•"/>
            </a:pPr>
            <a:r>
              <a:rPr lang="en-US" sz="2200">
                <a:solidFill>
                  <a:schemeClr val="accent3"/>
                </a:solidFill>
              </a:rPr>
              <a:t>Create backend deployment. What now?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147" name="Google Shape;1147;p101"/>
          <p:cNvSpPr txBox="1"/>
          <p:nvPr>
            <p:ph idx="1" type="body"/>
          </p:nvPr>
        </p:nvSpPr>
        <p:spPr>
          <a:xfrm>
            <a:off x="495125" y="5528824"/>
            <a:ext cx="6194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floobits.com/juan131/k8straining/file/guestbook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2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V - Services and Ingress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3" name="Google Shape;1153;p102"/>
          <p:cNvSpPr txBox="1"/>
          <p:nvPr>
            <p:ph idx="1" type="body"/>
          </p:nvPr>
        </p:nvSpPr>
        <p:spPr>
          <a:xfrm>
            <a:off x="4892525" y="4116064"/>
            <a:ext cx="6233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US"/>
              <a:t>Services to expose your application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03"/>
          <p:cNvSpPr txBox="1"/>
          <p:nvPr>
            <p:ph idx="11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159" name="Google Shape;1159;p10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0" name="Google Shape;1160;p103"/>
          <p:cNvSpPr txBox="1"/>
          <p:nvPr>
            <p:ph type="title"/>
          </p:nvPr>
        </p:nvSpPr>
        <p:spPr>
          <a:xfrm>
            <a:off x="495300" y="3594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Basic Objects: Services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1" name="Google Shape;1161;p103"/>
          <p:cNvSpPr txBox="1"/>
          <p:nvPr/>
        </p:nvSpPr>
        <p:spPr>
          <a:xfrm>
            <a:off x="495300" y="972675"/>
            <a:ext cx="1038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 that we have a good handle on creating resources, managing and inspecting them with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kubectl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The elephant in the room is how do you access your applications? </a:t>
            </a:r>
            <a:endParaRPr/>
          </a:p>
        </p:txBody>
      </p:sp>
      <p:sp>
        <p:nvSpPr>
          <p:cNvPr id="1162" name="Google Shape;1162;p103">
            <a:hlinkClick r:id="rId3"/>
          </p:cNvPr>
          <p:cNvSpPr/>
          <p:nvPr/>
        </p:nvSpPr>
        <p:spPr>
          <a:xfrm>
            <a:off x="0" y="6731000"/>
            <a:ext cx="914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3"/>
          <p:cNvSpPr txBox="1"/>
          <p:nvPr/>
        </p:nvSpPr>
        <p:spPr>
          <a:xfrm>
            <a:off x="495300" y="2506700"/>
            <a:ext cx="7446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abstractions that define a set of pods that provide a micro-service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4" name="Google Shape;1164;p103"/>
          <p:cNvSpPr txBox="1"/>
          <p:nvPr/>
        </p:nvSpPr>
        <p:spPr>
          <a:xfrm>
            <a:off x="495300" y="1577275"/>
            <a:ext cx="1038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answer is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Services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another Kubernetes object.</a:t>
            </a:r>
            <a:endParaRPr/>
          </a:p>
        </p:txBody>
      </p:sp>
      <p:sp>
        <p:nvSpPr>
          <p:cNvPr id="1165" name="Google Shape;1165;p103"/>
          <p:cNvSpPr txBox="1"/>
          <p:nvPr/>
        </p:nvSpPr>
        <p:spPr>
          <a:xfrm>
            <a:off x="495300" y="3344900"/>
            <a:ext cx="7304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provide a stable virtual endpoint for ephemeral Pods in your cluster. Other services can target them and will be redirected to the endpoints that match the service Pod selection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6" name="Google Shape;1166;p103"/>
          <p:cNvSpPr txBox="1"/>
          <p:nvPr/>
        </p:nvSpPr>
        <p:spPr>
          <a:xfrm>
            <a:off x="495300" y="4259300"/>
            <a:ext cx="7304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you can use the Service abstraction to expose external resources into your K8s clusters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7" name="Google Shape;1167;p103"/>
          <p:cNvSpPr/>
          <p:nvPr/>
        </p:nvSpPr>
        <p:spPr>
          <a:xfrm>
            <a:off x="9426150" y="2285938"/>
            <a:ext cx="1108800" cy="9745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8" name="Google Shape;1168;p103"/>
          <p:cNvSpPr/>
          <p:nvPr/>
        </p:nvSpPr>
        <p:spPr>
          <a:xfrm>
            <a:off x="9426138" y="4121763"/>
            <a:ext cx="1108800" cy="9745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</a:t>
            </a:r>
            <a:endParaRPr b="1" sz="12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1175" name="Google Shape;1175;p10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6" name="Google Shape;1176;p104"/>
          <p:cNvSpPr/>
          <p:nvPr/>
        </p:nvSpPr>
        <p:spPr>
          <a:xfrm>
            <a:off x="8009477" y="5024163"/>
            <a:ext cx="2764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3) Connect to 10.0.0.1:1234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04"/>
          <p:cNvSpPr/>
          <p:nvPr/>
        </p:nvSpPr>
        <p:spPr>
          <a:xfrm>
            <a:off x="5243305" y="1387289"/>
            <a:ext cx="1673400" cy="847200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04"/>
          <p:cNvSpPr/>
          <p:nvPr/>
        </p:nvSpPr>
        <p:spPr>
          <a:xfrm>
            <a:off x="7041218" y="1387290"/>
            <a:ext cx="1673400" cy="847200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/>
          </a:p>
        </p:txBody>
      </p:sp>
      <p:sp>
        <p:nvSpPr>
          <p:cNvPr id="1179" name="Google Shape;1179;p104"/>
          <p:cNvSpPr/>
          <p:nvPr/>
        </p:nvSpPr>
        <p:spPr>
          <a:xfrm>
            <a:off x="8839130" y="1387289"/>
            <a:ext cx="1673400" cy="847200"/>
          </a:xfrm>
          <a:prstGeom prst="rect">
            <a:avLst/>
          </a:prstGeom>
          <a:solidFill>
            <a:srgbClr val="A9AD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Backend Pod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Labels: app-MyApp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Port: 9376</a:t>
            </a:r>
            <a:endParaRPr/>
          </a:p>
        </p:txBody>
      </p:sp>
      <p:sp>
        <p:nvSpPr>
          <p:cNvPr id="1180" name="Google Shape;1180;p104"/>
          <p:cNvSpPr/>
          <p:nvPr/>
        </p:nvSpPr>
        <p:spPr>
          <a:xfrm>
            <a:off x="5243305" y="2607321"/>
            <a:ext cx="1325700" cy="3093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apiserver</a:t>
            </a:r>
            <a:endParaRPr b="1" sz="1100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04"/>
          <p:cNvSpPr/>
          <p:nvPr/>
        </p:nvSpPr>
        <p:spPr>
          <a:xfrm>
            <a:off x="7041214" y="3275510"/>
            <a:ext cx="1673400" cy="305100"/>
          </a:xfrm>
          <a:prstGeom prst="rect">
            <a:avLst/>
          </a:pr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kube-proxy</a:t>
            </a:r>
            <a:endParaRPr b="1" sz="1100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04"/>
          <p:cNvSpPr/>
          <p:nvPr/>
        </p:nvSpPr>
        <p:spPr>
          <a:xfrm>
            <a:off x="5243305" y="5308098"/>
            <a:ext cx="5269200" cy="388800"/>
          </a:xfrm>
          <a:prstGeom prst="rect">
            <a:avLst/>
          </a:prstGeom>
          <a:solidFill>
            <a:srgbClr val="1F56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04"/>
          <p:cNvSpPr/>
          <p:nvPr/>
        </p:nvSpPr>
        <p:spPr>
          <a:xfrm>
            <a:off x="7115483" y="4059928"/>
            <a:ext cx="1344900" cy="865200"/>
          </a:xfrm>
          <a:custGeom>
            <a:rect b="b" l="l" r="r" t="t"/>
            <a:pathLst>
              <a:path extrusionOk="0" h="120000" w="120000">
                <a:moveTo>
                  <a:pt x="69180" y="120000"/>
                </a:moveTo>
                <a:lnTo>
                  <a:pt x="94584" y="120000"/>
                </a:lnTo>
                <a:cubicBezTo>
                  <a:pt x="108708" y="120000"/>
                  <a:pt x="120000" y="101280"/>
                  <a:pt x="120000" y="79272"/>
                </a:cubicBezTo>
                <a:cubicBezTo>
                  <a:pt x="120000" y="58344"/>
                  <a:pt x="110112" y="41832"/>
                  <a:pt x="96708" y="39636"/>
                </a:cubicBezTo>
                <a:cubicBezTo>
                  <a:pt x="96000" y="17616"/>
                  <a:pt x="84708" y="0"/>
                  <a:pt x="70584" y="0"/>
                </a:cubicBezTo>
                <a:cubicBezTo>
                  <a:pt x="58584" y="0"/>
                  <a:pt x="48000" y="12108"/>
                  <a:pt x="45180" y="28620"/>
                </a:cubicBezTo>
                <a:cubicBezTo>
                  <a:pt x="42348" y="27528"/>
                  <a:pt x="39528" y="25320"/>
                  <a:pt x="36708" y="25320"/>
                </a:cubicBezTo>
                <a:cubicBezTo>
                  <a:pt x="27528" y="25320"/>
                  <a:pt x="19764" y="37428"/>
                  <a:pt x="19764" y="52848"/>
                </a:cubicBezTo>
                <a:lnTo>
                  <a:pt x="19764" y="57252"/>
                </a:lnTo>
                <a:cubicBezTo>
                  <a:pt x="8472" y="57252"/>
                  <a:pt x="0" y="71556"/>
                  <a:pt x="0" y="89172"/>
                </a:cubicBezTo>
                <a:cubicBezTo>
                  <a:pt x="0" y="105684"/>
                  <a:pt x="9180" y="120000"/>
                  <a:pt x="19764" y="120000"/>
                </a:cubicBezTo>
                <a:lnTo>
                  <a:pt x="49416" y="120000"/>
                </a:lnTo>
                <a:lnTo>
                  <a:pt x="69180" y="120000"/>
                </a:lnTo>
                <a:close/>
              </a:path>
            </a:pathLst>
          </a:custGeom>
          <a:noFill/>
          <a:ln cap="flat" cmpd="sng" w="12700">
            <a:solidFill>
              <a:srgbClr val="1F567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04"/>
          <p:cNvSpPr/>
          <p:nvPr/>
        </p:nvSpPr>
        <p:spPr>
          <a:xfrm>
            <a:off x="7364166" y="4378889"/>
            <a:ext cx="1027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567A"/>
                </a:solidFill>
                <a:latin typeface="Calibri"/>
                <a:ea typeface="Calibri"/>
                <a:cs typeface="Calibri"/>
                <a:sym typeface="Calibri"/>
              </a:rPr>
              <a:t>iptables</a:t>
            </a:r>
            <a:endParaRPr sz="1400">
              <a:solidFill>
                <a:srgbClr val="1F5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04"/>
          <p:cNvSpPr/>
          <p:nvPr/>
        </p:nvSpPr>
        <p:spPr>
          <a:xfrm>
            <a:off x="5135771" y="3000588"/>
            <a:ext cx="1433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1) Watch Services and Endpoints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04"/>
          <p:cNvSpPr/>
          <p:nvPr/>
        </p:nvSpPr>
        <p:spPr>
          <a:xfrm>
            <a:off x="5763972" y="4107507"/>
            <a:ext cx="1351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2) Open proxy port and set portal rules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04"/>
          <p:cNvSpPr/>
          <p:nvPr/>
        </p:nvSpPr>
        <p:spPr>
          <a:xfrm>
            <a:off x="8185452" y="3698557"/>
            <a:ext cx="23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4) Redirect to (random) proxy port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04"/>
          <p:cNvSpPr/>
          <p:nvPr/>
        </p:nvSpPr>
        <p:spPr>
          <a:xfrm>
            <a:off x="8738289" y="2879223"/>
            <a:ext cx="1875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5) Proxy to a backend</a:t>
            </a:r>
            <a:endParaRPr sz="1000">
              <a:solidFill>
                <a:srgbClr val="EF43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9" name="Google Shape;1189;p104"/>
          <p:cNvCxnSpPr/>
          <p:nvPr/>
        </p:nvCxnSpPr>
        <p:spPr>
          <a:xfrm>
            <a:off x="7868750" y="5015495"/>
            <a:ext cx="0" cy="3441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1190" name="Google Shape;1190;p104"/>
          <p:cNvCxnSpPr/>
          <p:nvPr/>
        </p:nvCxnSpPr>
        <p:spPr>
          <a:xfrm>
            <a:off x="7976593" y="3634723"/>
            <a:ext cx="0" cy="3339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1191" name="Google Shape;1191;p104"/>
          <p:cNvCxnSpPr/>
          <p:nvPr/>
        </p:nvCxnSpPr>
        <p:spPr>
          <a:xfrm>
            <a:off x="7767733" y="3634723"/>
            <a:ext cx="0" cy="3339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192" name="Google Shape;1192;p104"/>
          <p:cNvCxnSpPr/>
          <p:nvPr/>
        </p:nvCxnSpPr>
        <p:spPr>
          <a:xfrm>
            <a:off x="7868750" y="2361778"/>
            <a:ext cx="0" cy="9135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1193" name="Google Shape;1193;p104"/>
          <p:cNvCxnSpPr/>
          <p:nvPr/>
        </p:nvCxnSpPr>
        <p:spPr>
          <a:xfrm>
            <a:off x="6569091" y="2342463"/>
            <a:ext cx="810000" cy="9333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1194" name="Google Shape;1194;p104"/>
          <p:cNvCxnSpPr/>
          <p:nvPr/>
        </p:nvCxnSpPr>
        <p:spPr>
          <a:xfrm>
            <a:off x="6569599" y="2916500"/>
            <a:ext cx="404400" cy="3729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1195" name="Google Shape;1195;p104"/>
          <p:cNvCxnSpPr/>
          <p:nvPr/>
        </p:nvCxnSpPr>
        <p:spPr>
          <a:xfrm flipH="1">
            <a:off x="8391772" y="2322183"/>
            <a:ext cx="645000" cy="945600"/>
          </a:xfrm>
          <a:prstGeom prst="straightConnector1">
            <a:avLst/>
          </a:prstGeom>
          <a:noFill/>
          <a:ln cap="rnd" cmpd="sng" w="12700">
            <a:solidFill>
              <a:srgbClr val="1F567A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1196" name="Google Shape;1196;p104"/>
          <p:cNvSpPr txBox="1"/>
          <p:nvPr/>
        </p:nvSpPr>
        <p:spPr>
          <a:xfrm>
            <a:off x="870175" y="1356525"/>
            <a:ext cx="3583200" cy="2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Implemented via iptables.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kube-proxy 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agent running on all Kubernetes nodes, watches Kubernetes API for new Services and Endpoints being created.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opens random ports on nodes to listen to traffic 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ClusterIP:Port, and redirects to a random service endpoints (used to be </a:t>
            </a:r>
            <a:b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round-robin in userspace implementation).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The lecturers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60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p60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13" y="1569013"/>
            <a:ext cx="1957826" cy="19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0"/>
          <p:cNvSpPr txBox="1"/>
          <p:nvPr/>
        </p:nvSpPr>
        <p:spPr>
          <a:xfrm>
            <a:off x="481438" y="3695675"/>
            <a:ext cx="2436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Javier J. Salmeron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 rotWithShape="1">
          <a:blip r:embed="rId4">
            <a:alphaModFix/>
          </a:blip>
          <a:srcRect b="0" l="4379" r="4388" t="3846"/>
          <a:stretch/>
        </p:blipFill>
        <p:spPr>
          <a:xfrm>
            <a:off x="6313025" y="1569025"/>
            <a:ext cx="2060750" cy="19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/>
        </p:nvSpPr>
        <p:spPr>
          <a:xfrm>
            <a:off x="5834425" y="3585275"/>
            <a:ext cx="2869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Ariza</a:t>
            </a:r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495300" y="4043675"/>
            <a:ext cx="229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coordinator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0"/>
          <p:cNvSpPr txBox="1"/>
          <p:nvPr/>
        </p:nvSpPr>
        <p:spPr>
          <a:xfrm>
            <a:off x="2836875" y="1492825"/>
            <a:ext cx="31749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PhD in Computer Science (Cloud Computing)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CKA &amp; CKAD certified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Top 20 StackOverflow answerers in Kubernetes</a:t>
            </a:r>
            <a:endParaRPr/>
          </a:p>
        </p:txBody>
      </p:sp>
      <p:sp>
        <p:nvSpPr>
          <p:cNvPr id="509" name="Google Shape;509;p60"/>
          <p:cNvSpPr txBox="1"/>
          <p:nvPr/>
        </p:nvSpPr>
        <p:spPr>
          <a:xfrm>
            <a:off x="8475875" y="1569025"/>
            <a:ext cx="31749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Telecommunication engineer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Member of the Kubernetes organization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Active maintainer of the official Helm chart repository </a:t>
            </a:r>
            <a:endParaRPr/>
          </a:p>
        </p:txBody>
      </p:sp>
      <p:sp>
        <p:nvSpPr>
          <p:cNvPr id="510" name="Google Shape;510;p60"/>
          <p:cNvSpPr txBox="1"/>
          <p:nvPr/>
        </p:nvSpPr>
        <p:spPr>
          <a:xfrm>
            <a:off x="635675" y="5134600"/>
            <a:ext cx="10562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work in the </a:t>
            </a:r>
            <a:r>
              <a:rPr b="1" lang="en-US"/>
              <a:t>Assets team</a:t>
            </a:r>
            <a:r>
              <a:rPr lang="en-US"/>
              <a:t>, where we package production enabled applications in different flavors, such as </a:t>
            </a:r>
            <a:r>
              <a:rPr b="1" lang="en-US"/>
              <a:t>containers</a:t>
            </a:r>
            <a:r>
              <a:rPr lang="en-US"/>
              <a:t>, </a:t>
            </a:r>
            <a:r>
              <a:rPr b="1" lang="en-US"/>
              <a:t>helm charts</a:t>
            </a:r>
            <a:r>
              <a:rPr lang="en-US"/>
              <a:t> or </a:t>
            </a:r>
            <a:r>
              <a:rPr b="1" lang="en-US"/>
              <a:t>multi-tier cloud deployments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05"/>
          <p:cNvSpPr txBox="1"/>
          <p:nvPr>
            <p:ph type="title"/>
          </p:nvPr>
        </p:nvSpPr>
        <p:spPr>
          <a:xfrm>
            <a:off x="495300" y="317501"/>
            <a:ext cx="11155680" cy="61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Services Types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2" name="Google Shape;1202;p105"/>
          <p:cNvSpPr txBox="1"/>
          <p:nvPr>
            <p:ph idx="12" type="sldNum"/>
          </p:nvPr>
        </p:nvSpPr>
        <p:spPr>
          <a:xfrm>
            <a:off x="11600314" y="6407152"/>
            <a:ext cx="3302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3" name="Google Shape;1203;p105"/>
          <p:cNvSpPr/>
          <p:nvPr/>
        </p:nvSpPr>
        <p:spPr>
          <a:xfrm>
            <a:off x="2011458" y="1667435"/>
            <a:ext cx="2433918" cy="43165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4" name="Google Shape;1204;p105"/>
          <p:cNvSpPr/>
          <p:nvPr/>
        </p:nvSpPr>
        <p:spPr>
          <a:xfrm>
            <a:off x="4879041" y="1667435"/>
            <a:ext cx="2433900" cy="431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5" name="Google Shape;1205;p105"/>
          <p:cNvSpPr/>
          <p:nvPr/>
        </p:nvSpPr>
        <p:spPr>
          <a:xfrm>
            <a:off x="7746623" y="1667435"/>
            <a:ext cx="2433900" cy="431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6" name="Google Shape;1206;p105"/>
          <p:cNvSpPr txBox="1"/>
          <p:nvPr/>
        </p:nvSpPr>
        <p:spPr>
          <a:xfrm>
            <a:off x="1890435" y="1804821"/>
            <a:ext cx="2675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ClusterIP</a:t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7" name="Google Shape;1207;p105"/>
          <p:cNvSpPr txBox="1"/>
          <p:nvPr/>
        </p:nvSpPr>
        <p:spPr>
          <a:xfrm>
            <a:off x="4734999" y="1874744"/>
            <a:ext cx="2675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NodePort</a:t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8" name="Google Shape;1208;p105"/>
          <p:cNvSpPr txBox="1"/>
          <p:nvPr/>
        </p:nvSpPr>
        <p:spPr>
          <a:xfrm>
            <a:off x="7652493" y="1874744"/>
            <a:ext cx="2675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LoadBalancer</a:t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9" name="Google Shape;1209;p105"/>
          <p:cNvSpPr txBox="1"/>
          <p:nvPr/>
        </p:nvSpPr>
        <p:spPr>
          <a:xfrm>
            <a:off x="2080925" y="2488050"/>
            <a:ext cx="22347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ClusterIP </a:t>
            </a: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type is the default and only provides access internally (except if manually creating an external endpoint).</a:t>
            </a:r>
            <a:endParaRPr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run a kubectl proxy locally to access a ClusterIP service. Great for development. </a:t>
            </a:r>
            <a:endParaRPr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05"/>
          <p:cNvSpPr txBox="1"/>
          <p:nvPr/>
        </p:nvSpPr>
        <p:spPr>
          <a:xfrm>
            <a:off x="4978650" y="2451150"/>
            <a:ext cx="22347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b="1"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NodePort </a:t>
            </a: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 is great for debugging, but you need to open your firewall on that port (NodePort range defined in Cluster configuration). </a:t>
            </a:r>
            <a:b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used when you want to create your load balancer manually.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1" name="Google Shape;1211;p105"/>
          <p:cNvSpPr txBox="1"/>
          <p:nvPr/>
        </p:nvSpPr>
        <p:spPr>
          <a:xfrm>
            <a:off x="7876375" y="2488050"/>
            <a:ext cx="22347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LoadBalancer</a:t>
            </a: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services are currently only implemented on public cloud providers like GKE, AKS or AWS. </a:t>
            </a:r>
            <a:endParaRPr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 cloud solutions also may implement this service type if there is a Cloud provider plugin for them in K8s.</a:t>
            </a:r>
            <a:endParaRPr b="1" sz="16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6" name="Google Shape;1216;p106"/>
          <p:cNvCxnSpPr/>
          <p:nvPr/>
        </p:nvCxnSpPr>
        <p:spPr>
          <a:xfrm flipH="1" rot="10800000">
            <a:off x="566525" y="3753400"/>
            <a:ext cx="10176300" cy="3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17" name="Google Shape;1217;p106"/>
          <p:cNvSpPr txBox="1"/>
          <p:nvPr>
            <p:ph idx="4294967295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218" name="Google Shape;1218;p106"/>
          <p:cNvSpPr txBox="1"/>
          <p:nvPr>
            <p:ph idx="4294967295"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Basic Objects: Services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9" name="Google Shape;1219;p106"/>
          <p:cNvSpPr/>
          <p:nvPr/>
        </p:nvSpPr>
        <p:spPr>
          <a:xfrm>
            <a:off x="5273139" y="5185528"/>
            <a:ext cx="1645715" cy="947071"/>
          </a:xfrm>
          <a:custGeom>
            <a:rect b="b" l="l" r="r" t="t"/>
            <a:pathLst>
              <a:path extrusionOk="0" h="161135" w="208055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6"/>
          <p:cNvSpPr/>
          <p:nvPr/>
        </p:nvSpPr>
        <p:spPr>
          <a:xfrm>
            <a:off x="2324400" y="3361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06"/>
          <p:cNvSpPr/>
          <p:nvPr/>
        </p:nvSpPr>
        <p:spPr>
          <a:xfrm>
            <a:off x="4478963" y="3361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06"/>
          <p:cNvSpPr/>
          <p:nvPr/>
        </p:nvSpPr>
        <p:spPr>
          <a:xfrm>
            <a:off x="9110125" y="3361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06"/>
          <p:cNvSpPr/>
          <p:nvPr/>
        </p:nvSpPr>
        <p:spPr>
          <a:xfrm>
            <a:off x="6633513" y="33618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06"/>
          <p:cNvSpPr txBox="1"/>
          <p:nvPr/>
        </p:nvSpPr>
        <p:spPr>
          <a:xfrm>
            <a:off x="3300725" y="2601438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25" name="Google Shape;1225;p106"/>
          <p:cNvSpPr txBox="1"/>
          <p:nvPr/>
        </p:nvSpPr>
        <p:spPr>
          <a:xfrm>
            <a:off x="2220725" y="4204850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26" name="Google Shape;1226;p106"/>
          <p:cNvSpPr txBox="1"/>
          <p:nvPr/>
        </p:nvSpPr>
        <p:spPr>
          <a:xfrm>
            <a:off x="5594100" y="5594838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27" name="Google Shape;1227;p106"/>
          <p:cNvSpPr txBox="1"/>
          <p:nvPr/>
        </p:nvSpPr>
        <p:spPr>
          <a:xfrm>
            <a:off x="342900" y="3294425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K8s cluster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8" name="Google Shape;1228;p106"/>
          <p:cNvSpPr txBox="1"/>
          <p:nvPr/>
        </p:nvSpPr>
        <p:spPr>
          <a:xfrm>
            <a:off x="405850" y="3696950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9" name="Google Shape;1229;p106"/>
          <p:cNvSpPr txBox="1"/>
          <p:nvPr/>
        </p:nvSpPr>
        <p:spPr>
          <a:xfrm>
            <a:off x="4354325" y="4204850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30" name="Google Shape;1230;p106"/>
          <p:cNvSpPr txBox="1"/>
          <p:nvPr/>
        </p:nvSpPr>
        <p:spPr>
          <a:xfrm>
            <a:off x="6564125" y="4204850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31" name="Google Shape;1231;p106"/>
          <p:cNvSpPr txBox="1"/>
          <p:nvPr/>
        </p:nvSpPr>
        <p:spPr>
          <a:xfrm>
            <a:off x="9002525" y="4204850"/>
            <a:ext cx="1003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wordpress</a:t>
            </a:r>
            <a:endParaRPr/>
          </a:p>
        </p:txBody>
      </p:sp>
      <p:sp>
        <p:nvSpPr>
          <p:cNvPr id="1232" name="Google Shape;1232;p106"/>
          <p:cNvSpPr txBox="1"/>
          <p:nvPr/>
        </p:nvSpPr>
        <p:spPr>
          <a:xfrm>
            <a:off x="2102125" y="4696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40.0.2.4:33311</a:t>
            </a:r>
            <a:endParaRPr/>
          </a:p>
        </p:txBody>
      </p:sp>
      <p:sp>
        <p:nvSpPr>
          <p:cNvPr id="1233" name="Google Shape;1233;p106"/>
          <p:cNvSpPr txBox="1"/>
          <p:nvPr/>
        </p:nvSpPr>
        <p:spPr>
          <a:xfrm>
            <a:off x="4235725" y="4696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40.0.2.5:33311</a:t>
            </a:r>
            <a:endParaRPr/>
          </a:p>
        </p:txBody>
      </p:sp>
      <p:sp>
        <p:nvSpPr>
          <p:cNvPr id="1234" name="Google Shape;1234;p106"/>
          <p:cNvSpPr txBox="1"/>
          <p:nvPr/>
        </p:nvSpPr>
        <p:spPr>
          <a:xfrm>
            <a:off x="6445525" y="4696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40.0.2.6:33311</a:t>
            </a:r>
            <a:endParaRPr/>
          </a:p>
        </p:txBody>
      </p:sp>
      <p:sp>
        <p:nvSpPr>
          <p:cNvPr id="1235" name="Google Shape;1235;p106"/>
          <p:cNvSpPr txBox="1"/>
          <p:nvPr/>
        </p:nvSpPr>
        <p:spPr>
          <a:xfrm>
            <a:off x="8807725" y="4696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40.0.2.7:33311</a:t>
            </a:r>
            <a:endParaRPr/>
          </a:p>
        </p:txBody>
      </p:sp>
      <p:sp>
        <p:nvSpPr>
          <p:cNvPr id="1236" name="Google Shape;1236;p106"/>
          <p:cNvSpPr txBox="1"/>
          <p:nvPr/>
        </p:nvSpPr>
        <p:spPr>
          <a:xfrm>
            <a:off x="3109325" y="2962925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192.168.3.3:80</a:t>
            </a:r>
            <a:endParaRPr/>
          </a:p>
        </p:txBody>
      </p:sp>
      <p:sp>
        <p:nvSpPr>
          <p:cNvPr id="1237" name="Google Shape;1237;p106"/>
          <p:cNvSpPr txBox="1"/>
          <p:nvPr/>
        </p:nvSpPr>
        <p:spPr>
          <a:xfrm>
            <a:off x="1953125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172.100.3.3:8080</a:t>
            </a:r>
            <a:endParaRPr/>
          </a:p>
        </p:txBody>
      </p:sp>
      <p:sp>
        <p:nvSpPr>
          <p:cNvPr id="1238" name="Google Shape;1238;p106"/>
          <p:cNvSpPr txBox="1"/>
          <p:nvPr/>
        </p:nvSpPr>
        <p:spPr>
          <a:xfrm>
            <a:off x="5594100" y="61326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30.3.2.6:80</a:t>
            </a:r>
            <a:endParaRPr/>
          </a:p>
        </p:txBody>
      </p:sp>
      <p:sp>
        <p:nvSpPr>
          <p:cNvPr id="1239" name="Google Shape;1239;p106"/>
          <p:cNvSpPr txBox="1"/>
          <p:nvPr/>
        </p:nvSpPr>
        <p:spPr>
          <a:xfrm>
            <a:off x="4087900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172.100.3.4:8080</a:t>
            </a:r>
            <a:endParaRPr/>
          </a:p>
        </p:txBody>
      </p:sp>
      <p:grpSp>
        <p:nvGrpSpPr>
          <p:cNvPr id="1240" name="Google Shape;1240;p106"/>
          <p:cNvGrpSpPr/>
          <p:nvPr/>
        </p:nvGrpSpPr>
        <p:grpSpPr>
          <a:xfrm>
            <a:off x="2338050" y="1303265"/>
            <a:ext cx="782825" cy="782825"/>
            <a:chOff x="2338050" y="1150865"/>
            <a:chExt cx="782825" cy="782825"/>
          </a:xfrm>
        </p:grpSpPr>
        <p:pic>
          <p:nvPicPr>
            <p:cNvPr id="1241" name="Google Shape;1241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3" name="Google Shape;1243;p106"/>
          <p:cNvGrpSpPr/>
          <p:nvPr/>
        </p:nvGrpSpPr>
        <p:grpSpPr>
          <a:xfrm>
            <a:off x="4485788" y="1303265"/>
            <a:ext cx="782825" cy="782825"/>
            <a:chOff x="2338050" y="1150865"/>
            <a:chExt cx="782825" cy="782825"/>
          </a:xfrm>
        </p:grpSpPr>
        <p:pic>
          <p:nvPicPr>
            <p:cNvPr id="1244" name="Google Shape;1244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6" name="Google Shape;1246;p106"/>
          <p:cNvGrpSpPr/>
          <p:nvPr/>
        </p:nvGrpSpPr>
        <p:grpSpPr>
          <a:xfrm>
            <a:off x="6747413" y="1303265"/>
            <a:ext cx="782825" cy="782825"/>
            <a:chOff x="6633513" y="1150865"/>
            <a:chExt cx="782825" cy="782825"/>
          </a:xfrm>
        </p:grpSpPr>
        <p:pic>
          <p:nvPicPr>
            <p:cNvPr id="1247" name="Google Shape;1247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3513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9990" y="1323949"/>
              <a:ext cx="443500" cy="43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9" name="Google Shape;1249;p106"/>
          <p:cNvSpPr txBox="1"/>
          <p:nvPr/>
        </p:nvSpPr>
        <p:spPr>
          <a:xfrm>
            <a:off x="6801625" y="2389025"/>
            <a:ext cx="674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</a:t>
            </a:r>
            <a:endParaRPr/>
          </a:p>
        </p:txBody>
      </p:sp>
      <p:sp>
        <p:nvSpPr>
          <p:cNvPr id="1250" name="Google Shape;1250;p106"/>
          <p:cNvSpPr txBox="1"/>
          <p:nvPr/>
        </p:nvSpPr>
        <p:spPr>
          <a:xfrm>
            <a:off x="6349525" y="938175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172.100.3.5:3306</a:t>
            </a:r>
            <a:endParaRPr/>
          </a:p>
        </p:txBody>
      </p:sp>
      <p:sp>
        <p:nvSpPr>
          <p:cNvPr id="1251" name="Google Shape;1251;p106"/>
          <p:cNvSpPr txBox="1"/>
          <p:nvPr/>
        </p:nvSpPr>
        <p:spPr>
          <a:xfrm>
            <a:off x="6349525" y="26976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192.168.3.4:3306</a:t>
            </a:r>
            <a:endParaRPr/>
          </a:p>
        </p:txBody>
      </p:sp>
      <p:sp>
        <p:nvSpPr>
          <p:cNvPr id="1252" name="Google Shape;1252;p106"/>
          <p:cNvSpPr/>
          <p:nvPr/>
        </p:nvSpPr>
        <p:spPr>
          <a:xfrm>
            <a:off x="2735225" y="5612925"/>
            <a:ext cx="796504" cy="661242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06"/>
          <p:cNvSpPr txBox="1"/>
          <p:nvPr/>
        </p:nvSpPr>
        <p:spPr>
          <a:xfrm>
            <a:off x="9292425" y="464175"/>
            <a:ext cx="23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Types: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4" name="Google Shape;1254;p106"/>
          <p:cNvSpPr txBox="1"/>
          <p:nvPr/>
        </p:nvSpPr>
        <p:spPr>
          <a:xfrm>
            <a:off x="9597225" y="921375"/>
            <a:ext cx="23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ClusterIP</a:t>
            </a:r>
            <a:endParaRPr sz="1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5" name="Google Shape;1255;p106"/>
          <p:cNvSpPr txBox="1"/>
          <p:nvPr/>
        </p:nvSpPr>
        <p:spPr>
          <a:xfrm>
            <a:off x="9597225" y="1302375"/>
            <a:ext cx="23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NodePort</a:t>
            </a:r>
            <a:endParaRPr sz="1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6" name="Google Shape;1256;p106"/>
          <p:cNvSpPr txBox="1"/>
          <p:nvPr/>
        </p:nvSpPr>
        <p:spPr>
          <a:xfrm>
            <a:off x="9597225" y="1683375"/>
            <a:ext cx="2307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LoadBalancer</a:t>
            </a:r>
            <a:endParaRPr sz="18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7" name="Google Shape;1257;p106"/>
          <p:cNvCxnSpPr>
            <a:stCxn id="1244" idx="3"/>
            <a:endCxn id="1249" idx="1"/>
          </p:cNvCxnSpPr>
          <p:nvPr/>
        </p:nvCxnSpPr>
        <p:spPr>
          <a:xfrm>
            <a:off x="5268612" y="1694677"/>
            <a:ext cx="1533000" cy="87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8" name="Google Shape;1258;p106"/>
          <p:cNvCxnSpPr>
            <a:stCxn id="1249" idx="0"/>
            <a:endCxn id="1248" idx="2"/>
          </p:cNvCxnSpPr>
          <p:nvPr/>
        </p:nvCxnSpPr>
        <p:spPr>
          <a:xfrm flipH="1" rot="10800000">
            <a:off x="7138825" y="1912925"/>
            <a:ext cx="6900" cy="47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9" name="Google Shape;1259;p106"/>
          <p:cNvCxnSpPr>
            <a:endCxn id="1233" idx="2"/>
          </p:cNvCxnSpPr>
          <p:nvPr/>
        </p:nvCxnSpPr>
        <p:spPr>
          <a:xfrm flipH="1" rot="10800000">
            <a:off x="3478525" y="5061350"/>
            <a:ext cx="1450500" cy="93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0" name="Google Shape;1260;p106"/>
          <p:cNvCxnSpPr>
            <a:endCxn id="1224" idx="3"/>
          </p:cNvCxnSpPr>
          <p:nvPr/>
        </p:nvCxnSpPr>
        <p:spPr>
          <a:xfrm rot="10800000">
            <a:off x="4304525" y="2783988"/>
            <a:ext cx="575100" cy="562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106"/>
          <p:cNvCxnSpPr>
            <a:stCxn id="1224" idx="0"/>
          </p:cNvCxnSpPr>
          <p:nvPr/>
        </p:nvCxnSpPr>
        <p:spPr>
          <a:xfrm rot="10800000">
            <a:off x="3109325" y="1860738"/>
            <a:ext cx="693300" cy="74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2" name="Google Shape;1262;p106"/>
          <p:cNvCxnSpPr>
            <a:stCxn id="1224" idx="0"/>
            <a:endCxn id="1244" idx="1"/>
          </p:cNvCxnSpPr>
          <p:nvPr/>
        </p:nvCxnSpPr>
        <p:spPr>
          <a:xfrm flipH="1" rot="10800000">
            <a:off x="3802625" y="1694538"/>
            <a:ext cx="683100" cy="90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3" name="Google Shape;1263;p106"/>
          <p:cNvCxnSpPr>
            <a:endCxn id="1226" idx="1"/>
          </p:cNvCxnSpPr>
          <p:nvPr/>
        </p:nvCxnSpPr>
        <p:spPr>
          <a:xfrm flipH="1" rot="10800000">
            <a:off x="3462000" y="5777388"/>
            <a:ext cx="2132100" cy="223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106"/>
          <p:cNvCxnSpPr>
            <a:stCxn id="1226" idx="0"/>
            <a:endCxn id="1235" idx="2"/>
          </p:cNvCxnSpPr>
          <p:nvPr/>
        </p:nvCxnSpPr>
        <p:spPr>
          <a:xfrm flipH="1" rot="10800000">
            <a:off x="6096000" y="5061438"/>
            <a:ext cx="3405000" cy="533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5" name="Google Shape;1265;p106"/>
          <p:cNvCxnSpPr>
            <a:stCxn id="1226" idx="0"/>
            <a:endCxn id="1234" idx="2"/>
          </p:cNvCxnSpPr>
          <p:nvPr/>
        </p:nvCxnSpPr>
        <p:spPr>
          <a:xfrm flipH="1" rot="10800000">
            <a:off x="6096000" y="5061438"/>
            <a:ext cx="1042800" cy="533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106"/>
          <p:cNvCxnSpPr>
            <a:stCxn id="1226" idx="0"/>
            <a:endCxn id="1233" idx="2"/>
          </p:cNvCxnSpPr>
          <p:nvPr/>
        </p:nvCxnSpPr>
        <p:spPr>
          <a:xfrm rot="10800000">
            <a:off x="4929000" y="5061438"/>
            <a:ext cx="1167000" cy="533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7" name="Google Shape;1267;p106"/>
          <p:cNvCxnSpPr>
            <a:stCxn id="1226" idx="0"/>
            <a:endCxn id="1232" idx="2"/>
          </p:cNvCxnSpPr>
          <p:nvPr/>
        </p:nvCxnSpPr>
        <p:spPr>
          <a:xfrm rot="10800000">
            <a:off x="2795400" y="5061438"/>
            <a:ext cx="3300600" cy="533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106"/>
          <p:cNvCxnSpPr/>
          <p:nvPr/>
        </p:nvCxnSpPr>
        <p:spPr>
          <a:xfrm flipH="1" rot="10800000">
            <a:off x="2769575" y="2851850"/>
            <a:ext cx="511200" cy="527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9" name="Google Shape;1269;p106"/>
          <p:cNvCxnSpPr/>
          <p:nvPr/>
        </p:nvCxnSpPr>
        <p:spPr>
          <a:xfrm rot="10800000">
            <a:off x="4286225" y="2769375"/>
            <a:ext cx="708900" cy="56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0" name="Google Shape;1270;p106"/>
          <p:cNvCxnSpPr>
            <a:endCxn id="1224" idx="3"/>
          </p:cNvCxnSpPr>
          <p:nvPr/>
        </p:nvCxnSpPr>
        <p:spPr>
          <a:xfrm rot="10800000">
            <a:off x="4304525" y="2783988"/>
            <a:ext cx="2454600" cy="5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1" name="Google Shape;1271;p106"/>
          <p:cNvCxnSpPr>
            <a:endCxn id="1224" idx="3"/>
          </p:cNvCxnSpPr>
          <p:nvPr/>
        </p:nvCxnSpPr>
        <p:spPr>
          <a:xfrm rot="10800000">
            <a:off x="4304525" y="2783988"/>
            <a:ext cx="4812000" cy="67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2" name="Google Shape;1272;p106"/>
          <p:cNvCxnSpPr>
            <a:stCxn id="1224" idx="0"/>
            <a:endCxn id="1241" idx="3"/>
          </p:cNvCxnSpPr>
          <p:nvPr/>
        </p:nvCxnSpPr>
        <p:spPr>
          <a:xfrm rot="10800000">
            <a:off x="3120725" y="1694538"/>
            <a:ext cx="681900" cy="906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3" name="Google Shape;1273;p106"/>
          <p:cNvCxnSpPr>
            <a:stCxn id="1224" idx="0"/>
            <a:endCxn id="1244" idx="1"/>
          </p:cNvCxnSpPr>
          <p:nvPr/>
        </p:nvCxnSpPr>
        <p:spPr>
          <a:xfrm flipH="1" rot="10800000">
            <a:off x="3802625" y="1694538"/>
            <a:ext cx="683100" cy="906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4" name="Google Shape;1274;p106">
            <a:hlinkClick r:id="rId6"/>
          </p:cNvPr>
          <p:cNvSpPr/>
          <p:nvPr/>
        </p:nvSpPr>
        <p:spPr>
          <a:xfrm>
            <a:off x="0" y="6731000"/>
            <a:ext cx="1371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7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</a:t>
            </a:r>
            <a:endParaRPr i="1"/>
          </a:p>
        </p:txBody>
      </p:sp>
      <p:sp>
        <p:nvSpPr>
          <p:cNvPr id="1281" name="Google Shape;1281;p107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Services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2" name="Google Shape;1282;p10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107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For specifications well</a:t>
            </a:r>
            <a:r>
              <a:rPr lang="en-US" sz="1800">
                <a:solidFill>
                  <a:srgbClr val="3E3E40"/>
                </a:solidFill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documented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284" name="Google Shape;1284;p107"/>
          <p:cNvSpPr txBox="1"/>
          <p:nvPr/>
        </p:nvSpPr>
        <p:spPr>
          <a:xfrm>
            <a:off x="3783250" y="1908925"/>
            <a:ext cx="3408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lang="en-US" sz="18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 can also expose a deployment on the fly. Let's try it:</a:t>
            </a:r>
            <a:endParaRPr sz="1600">
              <a:solidFill>
                <a:srgbClr val="3E3E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5" name="Google Shape;1285;p107"/>
          <p:cNvGraphicFramePr/>
          <p:nvPr/>
        </p:nvGraphicFramePr>
        <p:xfrm>
          <a:off x="3783250" y="294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840750"/>
              </a:tblGrid>
              <a:tr h="949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expose deployment/nginx --port=80 --target-port=8080 --type=NodePort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svc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  TYPE        CLUSTER-IP       EXTERNAL-IP   PORT(S)        AGE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          NodePort    10.100.56.229    &lt;none&gt;        80:30306/TCP   8s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6" name="Google Shape;1286;p107"/>
          <p:cNvGraphicFramePr/>
          <p:nvPr/>
        </p:nvGraphicFramePr>
        <p:xfrm>
          <a:off x="495300" y="1033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077300"/>
              </a:tblGrid>
              <a:tr h="4661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endParaRPr sz="18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Service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namespace: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endParaRPr sz="18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type: ClusterIP</a:t>
                      </a:r>
                      <a:endParaRPr sz="18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ports:</a:t>
                      </a:r>
                      <a:endParaRPr sz="18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name</a:t>
                      </a: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</a:t>
                      </a:r>
                      <a:endParaRPr sz="18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port: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targetPort: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</a:t>
                      </a:r>
                      <a:endParaRPr sz="18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selector:</a:t>
                      </a:r>
                      <a:endParaRPr sz="18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app: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/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8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</a:t>
            </a:r>
            <a:endParaRPr i="1"/>
          </a:p>
        </p:txBody>
      </p:sp>
      <p:sp>
        <p:nvSpPr>
          <p:cNvPr id="1293" name="Google Shape;1293;p108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DNS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4" name="Google Shape;1294;p10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5" name="Google Shape;1295;p108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A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DNS service</a:t>
            </a:r>
            <a:r>
              <a:rPr lang="en-US" sz="1800">
                <a:solidFill>
                  <a:srgbClr val="3E3E40"/>
                </a:solidFill>
              </a:rPr>
              <a:t> is provided as a Kubernetes add-on in clusters. On GKE, Minikube and K8s Sandbox this DNS service is provided by default. 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lang="en-US" sz="1800">
                <a:solidFill>
                  <a:srgbClr val="3E3E40"/>
                </a:solidFill>
              </a:rPr>
              <a:t>A service gets registered in DNS and DNS lookup will further direct traffic to one of the matching Pods via the ClusterIP of the service.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B654"/>
              </a:buClr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Interesting read.</a:t>
            </a:r>
            <a:endParaRPr sz="1800">
              <a:solidFill>
                <a:srgbClr val="3E3E40"/>
              </a:solidFill>
            </a:endParaRPr>
          </a:p>
        </p:txBody>
      </p:sp>
      <p:graphicFrame>
        <p:nvGraphicFramePr>
          <p:cNvPr id="1296" name="Google Shape;1296;p108"/>
          <p:cNvGraphicFramePr/>
          <p:nvPr/>
        </p:nvGraphicFramePr>
        <p:xfrm>
          <a:off x="528975" y="128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739950"/>
              </a:tblGrid>
              <a:tr h="362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create -f busybox.yaml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exec -it busybox -- nslookup nginx.default.svc.cluster.local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Server     10.96.0.10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Address:	10.96.0.10:53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	     nginx.default.svc.cluster.local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Address:  10.105.5.251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svc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         TYPE        CLUSTER-IP     EXTERNAL-IP   PORT(S)        AGE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kubernetes   ClusterIP   10.96.0.1      &lt;none&gt;        443/TCP        43m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        NodePort    10.105.5.251   &lt;none&gt;        80:31436/TCP   40m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exec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-ti busybox -- wget http://nginx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Connecting to nginx (10.0.0.112:80)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index.html 100% |*******************************|  612  0:00:00 ETA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exec -ti busybox -- cat index.html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9"/>
          <p:cNvSpPr txBox="1"/>
          <p:nvPr>
            <p:ph type="title"/>
          </p:nvPr>
        </p:nvSpPr>
        <p:spPr>
          <a:xfrm>
            <a:off x="495300" y="2957174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Hands on</a:t>
            </a:r>
            <a:r>
              <a:rPr lang="en-US"/>
              <a:t>: Guestbook - Part II 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2" name="Google Shape;1302;p109"/>
          <p:cNvSpPr txBox="1"/>
          <p:nvPr>
            <p:ph idx="1" type="body"/>
          </p:nvPr>
        </p:nvSpPr>
        <p:spPr>
          <a:xfrm>
            <a:off x="495125" y="3548823"/>
            <a:ext cx="6194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5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accent3"/>
                </a:solidFill>
              </a:rPr>
              <a:t>Add services to the backend. What changed?</a:t>
            </a:r>
            <a:endParaRPr sz="2400">
              <a:solidFill>
                <a:schemeClr val="accent3"/>
              </a:solidFill>
            </a:endParaRPr>
          </a:p>
          <a:p>
            <a:pPr indent="-3095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•"/>
            </a:pPr>
            <a:r>
              <a:rPr lang="en-US" sz="2400">
                <a:solidFill>
                  <a:schemeClr val="accent3"/>
                </a:solidFill>
              </a:rPr>
              <a:t>Add service for the frontend. 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303" name="Google Shape;1303;p109"/>
          <p:cNvSpPr txBox="1"/>
          <p:nvPr>
            <p:ph idx="1" type="body"/>
          </p:nvPr>
        </p:nvSpPr>
        <p:spPr>
          <a:xfrm>
            <a:off x="495125" y="5646424"/>
            <a:ext cx="6194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floobits.com/juan131/k8straining/file/guestbook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8" name="Google Shape;1308;p110"/>
          <p:cNvCxnSpPr/>
          <p:nvPr/>
        </p:nvCxnSpPr>
        <p:spPr>
          <a:xfrm>
            <a:off x="566525" y="3452200"/>
            <a:ext cx="11079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09" name="Google Shape;1309;p110"/>
          <p:cNvSpPr txBox="1"/>
          <p:nvPr>
            <p:ph idx="4294967295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310" name="Google Shape;1310;p110"/>
          <p:cNvSpPr txBox="1"/>
          <p:nvPr>
            <p:ph idx="4294967295"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Problem (I)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1" name="Google Shape;1311;p110"/>
          <p:cNvSpPr/>
          <p:nvPr/>
        </p:nvSpPr>
        <p:spPr>
          <a:xfrm>
            <a:off x="2781600" y="30570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0"/>
          <p:cNvSpPr/>
          <p:nvPr/>
        </p:nvSpPr>
        <p:spPr>
          <a:xfrm>
            <a:off x="8843313" y="30570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0"/>
          <p:cNvSpPr txBox="1"/>
          <p:nvPr/>
        </p:nvSpPr>
        <p:spPr>
          <a:xfrm>
            <a:off x="1491950" y="21589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314" name="Google Shape;1314;p110"/>
          <p:cNvSpPr txBox="1"/>
          <p:nvPr/>
        </p:nvSpPr>
        <p:spPr>
          <a:xfrm>
            <a:off x="653750" y="39331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315" name="Google Shape;1315;p110"/>
          <p:cNvSpPr txBox="1"/>
          <p:nvPr/>
        </p:nvSpPr>
        <p:spPr>
          <a:xfrm>
            <a:off x="114300" y="2989625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K8s cluster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6" name="Google Shape;1316;p110"/>
          <p:cNvSpPr txBox="1"/>
          <p:nvPr/>
        </p:nvSpPr>
        <p:spPr>
          <a:xfrm>
            <a:off x="101050" y="3392150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7" name="Google Shape;1317;p110"/>
          <p:cNvSpPr txBox="1"/>
          <p:nvPr/>
        </p:nvSpPr>
        <p:spPr>
          <a:xfrm>
            <a:off x="515075" y="4315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40.0.2.4:33311</a:t>
            </a:r>
            <a:endParaRPr/>
          </a:p>
        </p:txBody>
      </p:sp>
      <p:sp>
        <p:nvSpPr>
          <p:cNvPr id="1318" name="Google Shape;1318;p110"/>
          <p:cNvSpPr txBox="1"/>
          <p:nvPr/>
        </p:nvSpPr>
        <p:spPr>
          <a:xfrm>
            <a:off x="1350350" y="2541425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192.168.3.3:80</a:t>
            </a:r>
            <a:endParaRPr/>
          </a:p>
        </p:txBody>
      </p:sp>
      <p:sp>
        <p:nvSpPr>
          <p:cNvPr id="1319" name="Google Shape;1319;p110"/>
          <p:cNvSpPr txBox="1"/>
          <p:nvPr/>
        </p:nvSpPr>
        <p:spPr>
          <a:xfrm>
            <a:off x="1267325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172.100.3.3:8080</a:t>
            </a:r>
            <a:endParaRPr/>
          </a:p>
        </p:txBody>
      </p:sp>
      <p:sp>
        <p:nvSpPr>
          <p:cNvPr id="1320" name="Google Shape;1320;p110"/>
          <p:cNvSpPr txBox="1"/>
          <p:nvPr/>
        </p:nvSpPr>
        <p:spPr>
          <a:xfrm>
            <a:off x="3402100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172.100.3.4:80</a:t>
            </a:r>
            <a:endParaRPr/>
          </a:p>
        </p:txBody>
      </p:sp>
      <p:grpSp>
        <p:nvGrpSpPr>
          <p:cNvPr id="1321" name="Google Shape;1321;p110"/>
          <p:cNvGrpSpPr/>
          <p:nvPr/>
        </p:nvGrpSpPr>
        <p:grpSpPr>
          <a:xfrm>
            <a:off x="1652250" y="1303265"/>
            <a:ext cx="782825" cy="782825"/>
            <a:chOff x="2338050" y="1150865"/>
            <a:chExt cx="782825" cy="782825"/>
          </a:xfrm>
        </p:grpSpPr>
        <p:pic>
          <p:nvPicPr>
            <p:cNvPr id="1322" name="Google Shape;1322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4" name="Google Shape;1324;p110"/>
          <p:cNvSpPr txBox="1"/>
          <p:nvPr/>
        </p:nvSpPr>
        <p:spPr>
          <a:xfrm>
            <a:off x="7111525" y="938175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172.100.3.5:8080</a:t>
            </a:r>
            <a:endParaRPr/>
          </a:p>
        </p:txBody>
      </p:sp>
      <p:sp>
        <p:nvSpPr>
          <p:cNvPr id="1325" name="Google Shape;1325;p110"/>
          <p:cNvSpPr/>
          <p:nvPr/>
        </p:nvSpPr>
        <p:spPr>
          <a:xfrm>
            <a:off x="1953125" y="5612925"/>
            <a:ext cx="796504" cy="661242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110"/>
          <p:cNvGrpSpPr/>
          <p:nvPr/>
        </p:nvGrpSpPr>
        <p:grpSpPr>
          <a:xfrm>
            <a:off x="3799988" y="1303265"/>
            <a:ext cx="782825" cy="782825"/>
            <a:chOff x="4485788" y="1303265"/>
            <a:chExt cx="782825" cy="782825"/>
          </a:xfrm>
        </p:grpSpPr>
        <p:pic>
          <p:nvPicPr>
            <p:cNvPr id="1327" name="Google Shape;1327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9" name="Google Shape;1329;p110"/>
          <p:cNvGrpSpPr/>
          <p:nvPr/>
        </p:nvGrpSpPr>
        <p:grpSpPr>
          <a:xfrm>
            <a:off x="7512863" y="1258315"/>
            <a:ext cx="782825" cy="782825"/>
            <a:chOff x="7928113" y="1303265"/>
            <a:chExt cx="782825" cy="782825"/>
          </a:xfrm>
        </p:grpSpPr>
        <p:pic>
          <p:nvPicPr>
            <p:cNvPr id="1330" name="Google Shape;1330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2" name="Google Shape;1332;p110"/>
          <p:cNvGrpSpPr/>
          <p:nvPr/>
        </p:nvGrpSpPr>
        <p:grpSpPr>
          <a:xfrm>
            <a:off x="9792013" y="1258315"/>
            <a:ext cx="782825" cy="782825"/>
            <a:chOff x="2338050" y="1150865"/>
            <a:chExt cx="782825" cy="782825"/>
          </a:xfrm>
        </p:grpSpPr>
        <p:pic>
          <p:nvPicPr>
            <p:cNvPr id="1333" name="Google Shape;1333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5" name="Google Shape;1335;p110"/>
          <p:cNvSpPr txBox="1"/>
          <p:nvPr/>
        </p:nvSpPr>
        <p:spPr>
          <a:xfrm>
            <a:off x="3649025" y="2142388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336" name="Google Shape;1336;p110"/>
          <p:cNvSpPr txBox="1"/>
          <p:nvPr/>
        </p:nvSpPr>
        <p:spPr>
          <a:xfrm>
            <a:off x="73794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337" name="Google Shape;1337;p110"/>
          <p:cNvSpPr txBox="1"/>
          <p:nvPr/>
        </p:nvSpPr>
        <p:spPr>
          <a:xfrm>
            <a:off x="96620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338" name="Google Shape;1338;p110"/>
          <p:cNvSpPr txBox="1"/>
          <p:nvPr/>
        </p:nvSpPr>
        <p:spPr>
          <a:xfrm>
            <a:off x="3477125" y="256380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192.168.3.4:80</a:t>
            </a:r>
            <a:endParaRPr/>
          </a:p>
        </p:txBody>
      </p:sp>
      <p:sp>
        <p:nvSpPr>
          <p:cNvPr id="1339" name="Google Shape;1339;p110"/>
          <p:cNvSpPr txBox="1"/>
          <p:nvPr/>
        </p:nvSpPr>
        <p:spPr>
          <a:xfrm>
            <a:off x="7207525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192.168.3.5:80</a:t>
            </a:r>
            <a:endParaRPr/>
          </a:p>
        </p:txBody>
      </p:sp>
      <p:sp>
        <p:nvSpPr>
          <p:cNvPr id="1340" name="Google Shape;1340;p110"/>
          <p:cNvSpPr txBox="1"/>
          <p:nvPr/>
        </p:nvSpPr>
        <p:spPr>
          <a:xfrm>
            <a:off x="9514850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192.168.3.6:80</a:t>
            </a:r>
            <a:endParaRPr/>
          </a:p>
        </p:txBody>
      </p:sp>
      <p:sp>
        <p:nvSpPr>
          <p:cNvPr id="1341" name="Google Shape;1341;p110"/>
          <p:cNvSpPr txBox="1"/>
          <p:nvPr/>
        </p:nvSpPr>
        <p:spPr>
          <a:xfrm>
            <a:off x="9418850" y="9382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172.100.3.6:80</a:t>
            </a:r>
            <a:endParaRPr/>
          </a:p>
        </p:txBody>
      </p:sp>
      <p:sp>
        <p:nvSpPr>
          <p:cNvPr id="1342" name="Google Shape;1342;p110"/>
          <p:cNvSpPr txBox="1"/>
          <p:nvPr/>
        </p:nvSpPr>
        <p:spPr>
          <a:xfrm>
            <a:off x="1985750" y="39331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343" name="Google Shape;1343;p110"/>
          <p:cNvSpPr txBox="1"/>
          <p:nvPr/>
        </p:nvSpPr>
        <p:spPr>
          <a:xfrm>
            <a:off x="3333350" y="3933125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344" name="Google Shape;1344;p110"/>
          <p:cNvSpPr txBox="1"/>
          <p:nvPr/>
        </p:nvSpPr>
        <p:spPr>
          <a:xfrm>
            <a:off x="4604750" y="3933113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345" name="Google Shape;1345;p110"/>
          <p:cNvSpPr txBox="1"/>
          <p:nvPr/>
        </p:nvSpPr>
        <p:spPr>
          <a:xfrm>
            <a:off x="18911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40.0.2.4:33312</a:t>
            </a:r>
            <a:endParaRPr/>
          </a:p>
        </p:txBody>
      </p:sp>
      <p:sp>
        <p:nvSpPr>
          <p:cNvPr id="1346" name="Google Shape;1346;p110"/>
          <p:cNvSpPr txBox="1"/>
          <p:nvPr/>
        </p:nvSpPr>
        <p:spPr>
          <a:xfrm>
            <a:off x="32368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40.0.2.4:33313</a:t>
            </a:r>
            <a:endParaRPr/>
          </a:p>
        </p:txBody>
      </p:sp>
      <p:sp>
        <p:nvSpPr>
          <p:cNvPr id="1347" name="Google Shape;1347;p110"/>
          <p:cNvSpPr txBox="1"/>
          <p:nvPr/>
        </p:nvSpPr>
        <p:spPr>
          <a:xfrm>
            <a:off x="45472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40.0.2.4:33314</a:t>
            </a:r>
            <a:endParaRPr/>
          </a:p>
        </p:txBody>
      </p:sp>
      <p:sp>
        <p:nvSpPr>
          <p:cNvPr id="1348" name="Google Shape;1348;p110"/>
          <p:cNvSpPr txBox="1"/>
          <p:nvPr/>
        </p:nvSpPr>
        <p:spPr>
          <a:xfrm>
            <a:off x="6673550" y="39331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349" name="Google Shape;1349;p110"/>
          <p:cNvSpPr txBox="1"/>
          <p:nvPr/>
        </p:nvSpPr>
        <p:spPr>
          <a:xfrm>
            <a:off x="6534875" y="4315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40.0.2.5:33311</a:t>
            </a:r>
            <a:endParaRPr/>
          </a:p>
        </p:txBody>
      </p:sp>
      <p:sp>
        <p:nvSpPr>
          <p:cNvPr id="1350" name="Google Shape;1350;p110"/>
          <p:cNvSpPr txBox="1"/>
          <p:nvPr/>
        </p:nvSpPr>
        <p:spPr>
          <a:xfrm>
            <a:off x="8081750" y="39331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351" name="Google Shape;1351;p110"/>
          <p:cNvSpPr txBox="1"/>
          <p:nvPr/>
        </p:nvSpPr>
        <p:spPr>
          <a:xfrm>
            <a:off x="9353150" y="3933125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352" name="Google Shape;1352;p110"/>
          <p:cNvSpPr txBox="1"/>
          <p:nvPr/>
        </p:nvSpPr>
        <p:spPr>
          <a:xfrm>
            <a:off x="10624550" y="3933113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353" name="Google Shape;1353;p110"/>
          <p:cNvSpPr txBox="1"/>
          <p:nvPr/>
        </p:nvSpPr>
        <p:spPr>
          <a:xfrm>
            <a:off x="79109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40.0.2.5:33312</a:t>
            </a:r>
            <a:endParaRPr/>
          </a:p>
        </p:txBody>
      </p:sp>
      <p:sp>
        <p:nvSpPr>
          <p:cNvPr id="1354" name="Google Shape;1354;p110"/>
          <p:cNvSpPr txBox="1"/>
          <p:nvPr/>
        </p:nvSpPr>
        <p:spPr>
          <a:xfrm>
            <a:off x="92566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40.0.2.5:33313</a:t>
            </a:r>
            <a:endParaRPr/>
          </a:p>
        </p:txBody>
      </p:sp>
      <p:sp>
        <p:nvSpPr>
          <p:cNvPr id="1355" name="Google Shape;1355;p110"/>
          <p:cNvSpPr txBox="1"/>
          <p:nvPr/>
        </p:nvSpPr>
        <p:spPr>
          <a:xfrm>
            <a:off x="105670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40.0.2.5:33314</a:t>
            </a:r>
            <a:endParaRPr/>
          </a:p>
        </p:txBody>
      </p:sp>
      <p:sp>
        <p:nvSpPr>
          <p:cNvPr id="1356" name="Google Shape;1356;p110"/>
          <p:cNvSpPr txBox="1"/>
          <p:nvPr/>
        </p:nvSpPr>
        <p:spPr>
          <a:xfrm>
            <a:off x="4405450" y="4830875"/>
            <a:ext cx="35349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Not viable in production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7" name="Google Shape;1357;p110"/>
          <p:cNvSpPr/>
          <p:nvPr/>
        </p:nvSpPr>
        <p:spPr>
          <a:xfrm>
            <a:off x="392200" y="4206438"/>
            <a:ext cx="11561400" cy="66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10">
            <a:hlinkClick r:id="rId7"/>
          </p:cNvPr>
          <p:cNvSpPr/>
          <p:nvPr/>
        </p:nvSpPr>
        <p:spPr>
          <a:xfrm>
            <a:off x="0" y="6731000"/>
            <a:ext cx="1828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111"/>
          <p:cNvCxnSpPr/>
          <p:nvPr/>
        </p:nvCxnSpPr>
        <p:spPr>
          <a:xfrm>
            <a:off x="566525" y="3452200"/>
            <a:ext cx="11079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4" name="Google Shape;1364;p111"/>
          <p:cNvSpPr txBox="1"/>
          <p:nvPr>
            <p:ph idx="4294967295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365" name="Google Shape;1365;p111"/>
          <p:cNvSpPr txBox="1"/>
          <p:nvPr>
            <p:ph idx="4294967295"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Problem (II)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6" name="Google Shape;1366;p111"/>
          <p:cNvSpPr/>
          <p:nvPr/>
        </p:nvSpPr>
        <p:spPr>
          <a:xfrm>
            <a:off x="2781600" y="30570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1"/>
          <p:cNvSpPr/>
          <p:nvPr/>
        </p:nvSpPr>
        <p:spPr>
          <a:xfrm>
            <a:off x="8843313" y="30570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11"/>
          <p:cNvSpPr txBox="1"/>
          <p:nvPr/>
        </p:nvSpPr>
        <p:spPr>
          <a:xfrm>
            <a:off x="1491950" y="21589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369" name="Google Shape;1369;p111"/>
          <p:cNvSpPr txBox="1"/>
          <p:nvPr/>
        </p:nvSpPr>
        <p:spPr>
          <a:xfrm>
            <a:off x="653750" y="39331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370" name="Google Shape;1370;p111"/>
          <p:cNvSpPr txBox="1"/>
          <p:nvPr/>
        </p:nvSpPr>
        <p:spPr>
          <a:xfrm>
            <a:off x="114300" y="2989625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K8s cluster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1" name="Google Shape;1371;p111"/>
          <p:cNvSpPr txBox="1"/>
          <p:nvPr/>
        </p:nvSpPr>
        <p:spPr>
          <a:xfrm>
            <a:off x="101050" y="3392150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2" name="Google Shape;1372;p111"/>
          <p:cNvSpPr txBox="1"/>
          <p:nvPr/>
        </p:nvSpPr>
        <p:spPr>
          <a:xfrm>
            <a:off x="515075" y="4315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40.0.2.4:33311</a:t>
            </a:r>
            <a:endParaRPr/>
          </a:p>
        </p:txBody>
      </p:sp>
      <p:sp>
        <p:nvSpPr>
          <p:cNvPr id="1373" name="Google Shape;1373;p111"/>
          <p:cNvSpPr txBox="1"/>
          <p:nvPr/>
        </p:nvSpPr>
        <p:spPr>
          <a:xfrm>
            <a:off x="1350350" y="2541425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192.168.3.3:80</a:t>
            </a:r>
            <a:endParaRPr/>
          </a:p>
        </p:txBody>
      </p:sp>
      <p:sp>
        <p:nvSpPr>
          <p:cNvPr id="1374" name="Google Shape;1374;p111"/>
          <p:cNvSpPr txBox="1"/>
          <p:nvPr/>
        </p:nvSpPr>
        <p:spPr>
          <a:xfrm>
            <a:off x="1267325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172.100.3.3:8080</a:t>
            </a:r>
            <a:endParaRPr/>
          </a:p>
        </p:txBody>
      </p:sp>
      <p:sp>
        <p:nvSpPr>
          <p:cNvPr id="1375" name="Google Shape;1375;p111"/>
          <p:cNvSpPr txBox="1"/>
          <p:nvPr/>
        </p:nvSpPr>
        <p:spPr>
          <a:xfrm>
            <a:off x="3402100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172.100.3.4:80</a:t>
            </a:r>
            <a:endParaRPr/>
          </a:p>
        </p:txBody>
      </p:sp>
      <p:grpSp>
        <p:nvGrpSpPr>
          <p:cNvPr id="1376" name="Google Shape;1376;p111"/>
          <p:cNvGrpSpPr/>
          <p:nvPr/>
        </p:nvGrpSpPr>
        <p:grpSpPr>
          <a:xfrm>
            <a:off x="1652250" y="1303265"/>
            <a:ext cx="782825" cy="782825"/>
            <a:chOff x="2338050" y="1150865"/>
            <a:chExt cx="782825" cy="782825"/>
          </a:xfrm>
        </p:grpSpPr>
        <p:pic>
          <p:nvPicPr>
            <p:cNvPr id="1377" name="Google Shape;1377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9" name="Google Shape;1379;p111"/>
          <p:cNvSpPr txBox="1"/>
          <p:nvPr/>
        </p:nvSpPr>
        <p:spPr>
          <a:xfrm>
            <a:off x="7111525" y="938175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172.100.3.5:8080</a:t>
            </a:r>
            <a:endParaRPr/>
          </a:p>
        </p:txBody>
      </p:sp>
      <p:sp>
        <p:nvSpPr>
          <p:cNvPr id="1380" name="Google Shape;1380;p111"/>
          <p:cNvSpPr/>
          <p:nvPr/>
        </p:nvSpPr>
        <p:spPr>
          <a:xfrm>
            <a:off x="1953125" y="5612925"/>
            <a:ext cx="796504" cy="661242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111"/>
          <p:cNvGrpSpPr/>
          <p:nvPr/>
        </p:nvGrpSpPr>
        <p:grpSpPr>
          <a:xfrm>
            <a:off x="3799988" y="1303265"/>
            <a:ext cx="782825" cy="782825"/>
            <a:chOff x="4485788" y="1303265"/>
            <a:chExt cx="782825" cy="782825"/>
          </a:xfrm>
        </p:grpSpPr>
        <p:pic>
          <p:nvPicPr>
            <p:cNvPr id="1382" name="Google Shape;1382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111"/>
          <p:cNvGrpSpPr/>
          <p:nvPr/>
        </p:nvGrpSpPr>
        <p:grpSpPr>
          <a:xfrm>
            <a:off x="7512863" y="1258315"/>
            <a:ext cx="782825" cy="782825"/>
            <a:chOff x="7928113" y="1303265"/>
            <a:chExt cx="782825" cy="782825"/>
          </a:xfrm>
        </p:grpSpPr>
        <p:pic>
          <p:nvPicPr>
            <p:cNvPr id="1385" name="Google Shape;138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1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7" name="Google Shape;1387;p111"/>
          <p:cNvGrpSpPr/>
          <p:nvPr/>
        </p:nvGrpSpPr>
        <p:grpSpPr>
          <a:xfrm>
            <a:off x="9792013" y="1258315"/>
            <a:ext cx="782825" cy="782825"/>
            <a:chOff x="2338050" y="1150865"/>
            <a:chExt cx="782825" cy="782825"/>
          </a:xfrm>
        </p:grpSpPr>
        <p:pic>
          <p:nvPicPr>
            <p:cNvPr id="1388" name="Google Shape;1388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9" name="Google Shape;1389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0" name="Google Shape;1390;p111"/>
          <p:cNvSpPr txBox="1"/>
          <p:nvPr/>
        </p:nvSpPr>
        <p:spPr>
          <a:xfrm>
            <a:off x="3649025" y="2142388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391" name="Google Shape;1391;p111"/>
          <p:cNvSpPr txBox="1"/>
          <p:nvPr/>
        </p:nvSpPr>
        <p:spPr>
          <a:xfrm>
            <a:off x="73794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392" name="Google Shape;1392;p111"/>
          <p:cNvSpPr txBox="1"/>
          <p:nvPr/>
        </p:nvSpPr>
        <p:spPr>
          <a:xfrm>
            <a:off x="96620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393" name="Google Shape;1393;p111"/>
          <p:cNvSpPr txBox="1"/>
          <p:nvPr/>
        </p:nvSpPr>
        <p:spPr>
          <a:xfrm>
            <a:off x="3477125" y="256380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192.168.3.4:80</a:t>
            </a:r>
            <a:endParaRPr/>
          </a:p>
        </p:txBody>
      </p:sp>
      <p:sp>
        <p:nvSpPr>
          <p:cNvPr id="1394" name="Google Shape;1394;p111"/>
          <p:cNvSpPr txBox="1"/>
          <p:nvPr/>
        </p:nvSpPr>
        <p:spPr>
          <a:xfrm>
            <a:off x="7207525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192.168.3.5:80</a:t>
            </a:r>
            <a:endParaRPr/>
          </a:p>
        </p:txBody>
      </p:sp>
      <p:sp>
        <p:nvSpPr>
          <p:cNvPr id="1395" name="Google Shape;1395;p111"/>
          <p:cNvSpPr txBox="1"/>
          <p:nvPr/>
        </p:nvSpPr>
        <p:spPr>
          <a:xfrm>
            <a:off x="9514850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192.168.3.6:80</a:t>
            </a:r>
            <a:endParaRPr/>
          </a:p>
        </p:txBody>
      </p:sp>
      <p:sp>
        <p:nvSpPr>
          <p:cNvPr id="1396" name="Google Shape;1396;p111"/>
          <p:cNvSpPr txBox="1"/>
          <p:nvPr/>
        </p:nvSpPr>
        <p:spPr>
          <a:xfrm>
            <a:off x="9418850" y="9382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172.100.3.6:80</a:t>
            </a:r>
            <a:endParaRPr/>
          </a:p>
        </p:txBody>
      </p:sp>
      <p:sp>
        <p:nvSpPr>
          <p:cNvPr id="1397" name="Google Shape;1397;p111"/>
          <p:cNvSpPr txBox="1"/>
          <p:nvPr/>
        </p:nvSpPr>
        <p:spPr>
          <a:xfrm>
            <a:off x="1985750" y="39331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398" name="Google Shape;1398;p111"/>
          <p:cNvSpPr txBox="1"/>
          <p:nvPr/>
        </p:nvSpPr>
        <p:spPr>
          <a:xfrm>
            <a:off x="3333350" y="3933125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399" name="Google Shape;1399;p111"/>
          <p:cNvSpPr txBox="1"/>
          <p:nvPr/>
        </p:nvSpPr>
        <p:spPr>
          <a:xfrm>
            <a:off x="4604750" y="3933113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400" name="Google Shape;1400;p111"/>
          <p:cNvSpPr txBox="1"/>
          <p:nvPr/>
        </p:nvSpPr>
        <p:spPr>
          <a:xfrm>
            <a:off x="18911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40.0.2.4:33312</a:t>
            </a:r>
            <a:endParaRPr/>
          </a:p>
        </p:txBody>
      </p:sp>
      <p:sp>
        <p:nvSpPr>
          <p:cNvPr id="1401" name="Google Shape;1401;p111"/>
          <p:cNvSpPr txBox="1"/>
          <p:nvPr/>
        </p:nvSpPr>
        <p:spPr>
          <a:xfrm>
            <a:off x="32368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40.0.2.4:33313</a:t>
            </a:r>
            <a:endParaRPr/>
          </a:p>
        </p:txBody>
      </p:sp>
      <p:sp>
        <p:nvSpPr>
          <p:cNvPr id="1402" name="Google Shape;1402;p111"/>
          <p:cNvSpPr txBox="1"/>
          <p:nvPr/>
        </p:nvSpPr>
        <p:spPr>
          <a:xfrm>
            <a:off x="45472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40.0.2.4:33314</a:t>
            </a:r>
            <a:endParaRPr/>
          </a:p>
        </p:txBody>
      </p:sp>
      <p:sp>
        <p:nvSpPr>
          <p:cNvPr id="1403" name="Google Shape;1403;p111"/>
          <p:cNvSpPr txBox="1"/>
          <p:nvPr/>
        </p:nvSpPr>
        <p:spPr>
          <a:xfrm>
            <a:off x="6673550" y="39331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404" name="Google Shape;1404;p111"/>
          <p:cNvSpPr txBox="1"/>
          <p:nvPr/>
        </p:nvSpPr>
        <p:spPr>
          <a:xfrm>
            <a:off x="6534875" y="431525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40.0.2.5:33311</a:t>
            </a:r>
            <a:endParaRPr/>
          </a:p>
        </p:txBody>
      </p:sp>
      <p:sp>
        <p:nvSpPr>
          <p:cNvPr id="1405" name="Google Shape;1405;p111"/>
          <p:cNvSpPr txBox="1"/>
          <p:nvPr/>
        </p:nvSpPr>
        <p:spPr>
          <a:xfrm>
            <a:off x="8081750" y="39331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406" name="Google Shape;1406;p111"/>
          <p:cNvSpPr txBox="1"/>
          <p:nvPr/>
        </p:nvSpPr>
        <p:spPr>
          <a:xfrm>
            <a:off x="9353150" y="3933125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407" name="Google Shape;1407;p111"/>
          <p:cNvSpPr txBox="1"/>
          <p:nvPr/>
        </p:nvSpPr>
        <p:spPr>
          <a:xfrm>
            <a:off x="10624550" y="3933113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408" name="Google Shape;1408;p111"/>
          <p:cNvSpPr txBox="1"/>
          <p:nvPr/>
        </p:nvSpPr>
        <p:spPr>
          <a:xfrm>
            <a:off x="79109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40.0.2.5:33312</a:t>
            </a:r>
            <a:endParaRPr/>
          </a:p>
        </p:txBody>
      </p:sp>
      <p:sp>
        <p:nvSpPr>
          <p:cNvPr id="1409" name="Google Shape;1409;p111"/>
          <p:cNvSpPr txBox="1"/>
          <p:nvPr/>
        </p:nvSpPr>
        <p:spPr>
          <a:xfrm>
            <a:off x="92566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40.0.2.5:33313</a:t>
            </a:r>
            <a:endParaRPr/>
          </a:p>
        </p:txBody>
      </p:sp>
      <p:sp>
        <p:nvSpPr>
          <p:cNvPr id="1410" name="Google Shape;1410;p111"/>
          <p:cNvSpPr txBox="1"/>
          <p:nvPr/>
        </p:nvSpPr>
        <p:spPr>
          <a:xfrm>
            <a:off x="10567000" y="43307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40.0.2.5:33314</a:t>
            </a:r>
            <a:endParaRPr/>
          </a:p>
        </p:txBody>
      </p:sp>
      <p:sp>
        <p:nvSpPr>
          <p:cNvPr id="1411" name="Google Shape;1411;p111"/>
          <p:cNvSpPr/>
          <p:nvPr/>
        </p:nvSpPr>
        <p:spPr>
          <a:xfrm>
            <a:off x="3578050" y="4779150"/>
            <a:ext cx="5113992" cy="1794641"/>
          </a:xfrm>
          <a:custGeom>
            <a:rect b="b" l="l" r="r" t="t"/>
            <a:pathLst>
              <a:path extrusionOk="0" h="161135" w="208055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11"/>
          <p:cNvSpPr txBox="1"/>
          <p:nvPr/>
        </p:nvSpPr>
        <p:spPr>
          <a:xfrm>
            <a:off x="4047825" y="5574338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413" name="Google Shape;1413;p111"/>
          <p:cNvSpPr txBox="1"/>
          <p:nvPr/>
        </p:nvSpPr>
        <p:spPr>
          <a:xfrm>
            <a:off x="5574600" y="5856225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414" name="Google Shape;1414;p111"/>
          <p:cNvSpPr txBox="1"/>
          <p:nvPr/>
        </p:nvSpPr>
        <p:spPr>
          <a:xfrm>
            <a:off x="5574600" y="5093463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415" name="Google Shape;1415;p111"/>
          <p:cNvSpPr txBox="1"/>
          <p:nvPr/>
        </p:nvSpPr>
        <p:spPr>
          <a:xfrm>
            <a:off x="7045125" y="5543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416" name="Google Shape;1416;p111"/>
          <p:cNvSpPr txBox="1"/>
          <p:nvPr/>
        </p:nvSpPr>
        <p:spPr>
          <a:xfrm>
            <a:off x="4070100" y="59040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30.3.2.6:80</a:t>
            </a:r>
            <a:endParaRPr/>
          </a:p>
        </p:txBody>
      </p:sp>
      <p:sp>
        <p:nvSpPr>
          <p:cNvPr id="1417" name="Google Shape;1417;p111"/>
          <p:cNvSpPr txBox="1"/>
          <p:nvPr/>
        </p:nvSpPr>
        <p:spPr>
          <a:xfrm>
            <a:off x="5594100" y="62088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30.3.2.7:80</a:t>
            </a:r>
            <a:endParaRPr/>
          </a:p>
        </p:txBody>
      </p:sp>
      <p:sp>
        <p:nvSpPr>
          <p:cNvPr id="1418" name="Google Shape;1418;p111"/>
          <p:cNvSpPr txBox="1"/>
          <p:nvPr/>
        </p:nvSpPr>
        <p:spPr>
          <a:xfrm>
            <a:off x="5594100" y="54468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30.3.2.8:80</a:t>
            </a:r>
            <a:endParaRPr/>
          </a:p>
        </p:txBody>
      </p:sp>
      <p:sp>
        <p:nvSpPr>
          <p:cNvPr id="1419" name="Google Shape;1419;p111"/>
          <p:cNvSpPr txBox="1"/>
          <p:nvPr/>
        </p:nvSpPr>
        <p:spPr>
          <a:xfrm>
            <a:off x="6965700" y="58278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30.3.2.9:80</a:t>
            </a:r>
            <a:endParaRPr/>
          </a:p>
        </p:txBody>
      </p:sp>
      <p:sp>
        <p:nvSpPr>
          <p:cNvPr id="1420" name="Google Shape;1420;p111"/>
          <p:cNvSpPr/>
          <p:nvPr/>
        </p:nvSpPr>
        <p:spPr>
          <a:xfrm>
            <a:off x="3870750" y="4818300"/>
            <a:ext cx="4425000" cy="203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11"/>
          <p:cNvSpPr txBox="1"/>
          <p:nvPr/>
        </p:nvSpPr>
        <p:spPr>
          <a:xfrm>
            <a:off x="8435550" y="5220888"/>
            <a:ext cx="27111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Expensive option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2" name="Google Shape;1422;p111">
            <a:hlinkClick r:id="rId7"/>
          </p:cNvPr>
          <p:cNvSpPr/>
          <p:nvPr/>
        </p:nvSpPr>
        <p:spPr>
          <a:xfrm>
            <a:off x="0" y="6731000"/>
            <a:ext cx="1981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12"/>
          <p:cNvSpPr/>
          <p:nvPr/>
        </p:nvSpPr>
        <p:spPr>
          <a:xfrm>
            <a:off x="3171625" y="647975"/>
            <a:ext cx="1992900" cy="2097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8" name="Google Shape;1428;p112"/>
          <p:cNvCxnSpPr/>
          <p:nvPr/>
        </p:nvCxnSpPr>
        <p:spPr>
          <a:xfrm>
            <a:off x="566525" y="4366600"/>
            <a:ext cx="11079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29" name="Google Shape;1429;p112"/>
          <p:cNvSpPr txBox="1"/>
          <p:nvPr>
            <p:ph idx="4294967295" type="ftr"/>
          </p:nvPr>
        </p:nvSpPr>
        <p:spPr>
          <a:xfrm>
            <a:off x="6968935" y="64071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>
                <a:solidFill>
                  <a:srgbClr val="898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Bitnami. Proprietary and confidential.</a:t>
            </a:r>
            <a:endParaRPr/>
          </a:p>
        </p:txBody>
      </p:sp>
      <p:sp>
        <p:nvSpPr>
          <p:cNvPr id="1430" name="Google Shape;1430;p112"/>
          <p:cNvSpPr txBox="1"/>
          <p:nvPr>
            <p:ph idx="4294967295"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Solution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1" name="Google Shape;1431;p112"/>
          <p:cNvSpPr/>
          <p:nvPr/>
        </p:nvSpPr>
        <p:spPr>
          <a:xfrm>
            <a:off x="2857800" y="39714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12"/>
          <p:cNvSpPr/>
          <p:nvPr/>
        </p:nvSpPr>
        <p:spPr>
          <a:xfrm>
            <a:off x="8843313" y="3971450"/>
            <a:ext cx="796439" cy="782822"/>
          </a:xfrm>
          <a:custGeom>
            <a:rect b="b" l="l" r="r" t="t"/>
            <a:pathLst>
              <a:path extrusionOk="0" h="202149" w="198366">
                <a:moveTo>
                  <a:pt x="36515" y="0"/>
                </a:moveTo>
                <a:lnTo>
                  <a:pt x="35200" y="165"/>
                </a:lnTo>
                <a:lnTo>
                  <a:pt x="34213" y="987"/>
                </a:lnTo>
                <a:lnTo>
                  <a:pt x="2139" y="33719"/>
                </a:lnTo>
                <a:lnTo>
                  <a:pt x="196556" y="33719"/>
                </a:lnTo>
                <a:lnTo>
                  <a:pt x="164318" y="987"/>
                </a:lnTo>
                <a:lnTo>
                  <a:pt x="163331" y="165"/>
                </a:lnTo>
                <a:lnTo>
                  <a:pt x="162015" y="0"/>
                </a:lnTo>
                <a:close/>
                <a:moveTo>
                  <a:pt x="115302" y="53786"/>
                </a:moveTo>
                <a:lnTo>
                  <a:pt x="118098" y="54115"/>
                </a:lnTo>
                <a:lnTo>
                  <a:pt x="120730" y="55266"/>
                </a:lnTo>
                <a:lnTo>
                  <a:pt x="123033" y="57075"/>
                </a:lnTo>
                <a:lnTo>
                  <a:pt x="124678" y="59543"/>
                </a:lnTo>
                <a:lnTo>
                  <a:pt x="125665" y="62339"/>
                </a:lnTo>
                <a:lnTo>
                  <a:pt x="125665" y="64148"/>
                </a:lnTo>
                <a:lnTo>
                  <a:pt x="125500" y="66122"/>
                </a:lnTo>
                <a:lnTo>
                  <a:pt x="124020" y="69740"/>
                </a:lnTo>
                <a:lnTo>
                  <a:pt x="121388" y="72372"/>
                </a:lnTo>
                <a:lnTo>
                  <a:pt x="117769" y="74017"/>
                </a:lnTo>
                <a:lnTo>
                  <a:pt x="115796" y="74181"/>
                </a:lnTo>
                <a:lnTo>
                  <a:pt x="113986" y="74017"/>
                </a:lnTo>
                <a:lnTo>
                  <a:pt x="111026" y="73195"/>
                </a:lnTo>
                <a:lnTo>
                  <a:pt x="108723" y="71550"/>
                </a:lnTo>
                <a:lnTo>
                  <a:pt x="106914" y="69247"/>
                </a:lnTo>
                <a:lnTo>
                  <a:pt x="105762" y="66615"/>
                </a:lnTo>
                <a:lnTo>
                  <a:pt x="105433" y="63819"/>
                </a:lnTo>
                <a:lnTo>
                  <a:pt x="105927" y="60858"/>
                </a:lnTo>
                <a:lnTo>
                  <a:pt x="107243" y="58062"/>
                </a:lnTo>
                <a:lnTo>
                  <a:pt x="108394" y="56911"/>
                </a:lnTo>
                <a:lnTo>
                  <a:pt x="109710" y="55759"/>
                </a:lnTo>
                <a:lnTo>
                  <a:pt x="112342" y="54279"/>
                </a:lnTo>
                <a:lnTo>
                  <a:pt x="115302" y="53786"/>
                </a:lnTo>
                <a:close/>
                <a:moveTo>
                  <a:pt x="141784" y="53786"/>
                </a:moveTo>
                <a:lnTo>
                  <a:pt x="144580" y="54115"/>
                </a:lnTo>
                <a:lnTo>
                  <a:pt x="147212" y="55266"/>
                </a:lnTo>
                <a:lnTo>
                  <a:pt x="149514" y="57075"/>
                </a:lnTo>
                <a:lnTo>
                  <a:pt x="151159" y="59543"/>
                </a:lnTo>
                <a:lnTo>
                  <a:pt x="152146" y="62339"/>
                </a:lnTo>
                <a:lnTo>
                  <a:pt x="152146" y="64148"/>
                </a:lnTo>
                <a:lnTo>
                  <a:pt x="151982" y="66122"/>
                </a:lnTo>
                <a:lnTo>
                  <a:pt x="150501" y="69740"/>
                </a:lnTo>
                <a:lnTo>
                  <a:pt x="147870" y="72372"/>
                </a:lnTo>
                <a:lnTo>
                  <a:pt x="144251" y="74017"/>
                </a:lnTo>
                <a:lnTo>
                  <a:pt x="142277" y="74181"/>
                </a:lnTo>
                <a:lnTo>
                  <a:pt x="142113" y="74181"/>
                </a:lnTo>
                <a:lnTo>
                  <a:pt x="140468" y="74017"/>
                </a:lnTo>
                <a:lnTo>
                  <a:pt x="137507" y="73195"/>
                </a:lnTo>
                <a:lnTo>
                  <a:pt x="135205" y="71550"/>
                </a:lnTo>
                <a:lnTo>
                  <a:pt x="133395" y="69247"/>
                </a:lnTo>
                <a:lnTo>
                  <a:pt x="132244" y="66615"/>
                </a:lnTo>
                <a:lnTo>
                  <a:pt x="131915" y="63819"/>
                </a:lnTo>
                <a:lnTo>
                  <a:pt x="132408" y="60858"/>
                </a:lnTo>
                <a:lnTo>
                  <a:pt x="133724" y="58062"/>
                </a:lnTo>
                <a:lnTo>
                  <a:pt x="134876" y="56911"/>
                </a:lnTo>
                <a:lnTo>
                  <a:pt x="136027" y="55759"/>
                </a:lnTo>
                <a:lnTo>
                  <a:pt x="138823" y="54279"/>
                </a:lnTo>
                <a:lnTo>
                  <a:pt x="141784" y="53786"/>
                </a:lnTo>
                <a:close/>
                <a:moveTo>
                  <a:pt x="168101" y="53786"/>
                </a:moveTo>
                <a:lnTo>
                  <a:pt x="171062" y="54115"/>
                </a:lnTo>
                <a:lnTo>
                  <a:pt x="173693" y="55266"/>
                </a:lnTo>
                <a:lnTo>
                  <a:pt x="175832" y="57075"/>
                </a:lnTo>
                <a:lnTo>
                  <a:pt x="177641" y="59543"/>
                </a:lnTo>
                <a:lnTo>
                  <a:pt x="178463" y="62339"/>
                </a:lnTo>
                <a:lnTo>
                  <a:pt x="178628" y="64148"/>
                </a:lnTo>
                <a:lnTo>
                  <a:pt x="178463" y="66122"/>
                </a:lnTo>
                <a:lnTo>
                  <a:pt x="176983" y="69740"/>
                </a:lnTo>
                <a:lnTo>
                  <a:pt x="174187" y="72372"/>
                </a:lnTo>
                <a:lnTo>
                  <a:pt x="170733" y="74017"/>
                </a:lnTo>
                <a:lnTo>
                  <a:pt x="168594" y="74181"/>
                </a:lnTo>
                <a:lnTo>
                  <a:pt x="166950" y="74017"/>
                </a:lnTo>
                <a:lnTo>
                  <a:pt x="163989" y="73195"/>
                </a:lnTo>
                <a:lnTo>
                  <a:pt x="161522" y="71550"/>
                </a:lnTo>
                <a:lnTo>
                  <a:pt x="159712" y="69247"/>
                </a:lnTo>
                <a:lnTo>
                  <a:pt x="158725" y="66615"/>
                </a:lnTo>
                <a:lnTo>
                  <a:pt x="158232" y="63819"/>
                </a:lnTo>
                <a:lnTo>
                  <a:pt x="158725" y="60858"/>
                </a:lnTo>
                <a:lnTo>
                  <a:pt x="160206" y="58062"/>
                </a:lnTo>
                <a:lnTo>
                  <a:pt x="161357" y="56911"/>
                </a:lnTo>
                <a:lnTo>
                  <a:pt x="162509" y="55759"/>
                </a:lnTo>
                <a:lnTo>
                  <a:pt x="165305" y="54279"/>
                </a:lnTo>
                <a:lnTo>
                  <a:pt x="168101" y="53786"/>
                </a:lnTo>
                <a:close/>
                <a:moveTo>
                  <a:pt x="29114" y="50496"/>
                </a:moveTo>
                <a:lnTo>
                  <a:pt x="33061" y="50825"/>
                </a:lnTo>
                <a:lnTo>
                  <a:pt x="36515" y="52305"/>
                </a:lnTo>
                <a:lnTo>
                  <a:pt x="39476" y="54773"/>
                </a:lnTo>
                <a:lnTo>
                  <a:pt x="41779" y="57898"/>
                </a:lnTo>
                <a:lnTo>
                  <a:pt x="42930" y="61845"/>
                </a:lnTo>
                <a:lnTo>
                  <a:pt x="43095" y="64148"/>
                </a:lnTo>
                <a:lnTo>
                  <a:pt x="42930" y="66780"/>
                </a:lnTo>
                <a:lnTo>
                  <a:pt x="40956" y="71550"/>
                </a:lnTo>
                <a:lnTo>
                  <a:pt x="37338" y="75168"/>
                </a:lnTo>
                <a:lnTo>
                  <a:pt x="32568" y="77307"/>
                </a:lnTo>
                <a:lnTo>
                  <a:pt x="29936" y="77471"/>
                </a:lnTo>
                <a:lnTo>
                  <a:pt x="27633" y="77307"/>
                </a:lnTo>
                <a:lnTo>
                  <a:pt x="23686" y="76155"/>
                </a:lnTo>
                <a:lnTo>
                  <a:pt x="20561" y="74017"/>
                </a:lnTo>
                <a:lnTo>
                  <a:pt x="18093" y="71056"/>
                </a:lnTo>
                <a:lnTo>
                  <a:pt x="16613" y="67438"/>
                </a:lnTo>
                <a:lnTo>
                  <a:pt x="16120" y="63655"/>
                </a:lnTo>
                <a:lnTo>
                  <a:pt x="16778" y="59872"/>
                </a:lnTo>
                <a:lnTo>
                  <a:pt x="18587" y="56253"/>
                </a:lnTo>
                <a:lnTo>
                  <a:pt x="20067" y="54444"/>
                </a:lnTo>
                <a:lnTo>
                  <a:pt x="21712" y="52963"/>
                </a:lnTo>
                <a:lnTo>
                  <a:pt x="25331" y="51154"/>
                </a:lnTo>
                <a:lnTo>
                  <a:pt x="29114" y="50496"/>
                </a:lnTo>
                <a:close/>
                <a:moveTo>
                  <a:pt x="165" y="40463"/>
                </a:moveTo>
                <a:lnTo>
                  <a:pt x="165" y="87669"/>
                </a:lnTo>
                <a:lnTo>
                  <a:pt x="198366" y="87669"/>
                </a:lnTo>
                <a:lnTo>
                  <a:pt x="198366" y="40463"/>
                </a:lnTo>
                <a:close/>
                <a:moveTo>
                  <a:pt x="117441" y="107900"/>
                </a:moveTo>
                <a:lnTo>
                  <a:pt x="120401" y="108723"/>
                </a:lnTo>
                <a:lnTo>
                  <a:pt x="122704" y="110367"/>
                </a:lnTo>
                <a:lnTo>
                  <a:pt x="124513" y="112670"/>
                </a:lnTo>
                <a:lnTo>
                  <a:pt x="125665" y="115302"/>
                </a:lnTo>
                <a:lnTo>
                  <a:pt x="126158" y="118098"/>
                </a:lnTo>
                <a:lnTo>
                  <a:pt x="125665" y="121059"/>
                </a:lnTo>
                <a:lnTo>
                  <a:pt x="124184" y="123691"/>
                </a:lnTo>
                <a:lnTo>
                  <a:pt x="123197" y="125006"/>
                </a:lnTo>
                <a:lnTo>
                  <a:pt x="121882" y="126158"/>
                </a:lnTo>
                <a:lnTo>
                  <a:pt x="119250" y="127638"/>
                </a:lnTo>
                <a:lnTo>
                  <a:pt x="116289" y="128132"/>
                </a:lnTo>
                <a:lnTo>
                  <a:pt x="113493" y="127803"/>
                </a:lnTo>
                <a:lnTo>
                  <a:pt x="110861" y="126651"/>
                </a:lnTo>
                <a:lnTo>
                  <a:pt x="108558" y="124842"/>
                </a:lnTo>
                <a:lnTo>
                  <a:pt x="106749" y="122539"/>
                </a:lnTo>
                <a:lnTo>
                  <a:pt x="105927" y="119578"/>
                </a:lnTo>
                <a:lnTo>
                  <a:pt x="105762" y="117934"/>
                </a:lnTo>
                <a:lnTo>
                  <a:pt x="105927" y="115795"/>
                </a:lnTo>
                <a:lnTo>
                  <a:pt x="107407" y="112341"/>
                </a:lnTo>
                <a:lnTo>
                  <a:pt x="110039" y="109545"/>
                </a:lnTo>
                <a:lnTo>
                  <a:pt x="113657" y="107900"/>
                </a:lnTo>
                <a:close/>
                <a:moveTo>
                  <a:pt x="143922" y="107900"/>
                </a:moveTo>
                <a:lnTo>
                  <a:pt x="146883" y="108723"/>
                </a:lnTo>
                <a:lnTo>
                  <a:pt x="149350" y="110367"/>
                </a:lnTo>
                <a:lnTo>
                  <a:pt x="151159" y="112670"/>
                </a:lnTo>
                <a:lnTo>
                  <a:pt x="152311" y="115302"/>
                </a:lnTo>
                <a:lnTo>
                  <a:pt x="152640" y="118098"/>
                </a:lnTo>
                <a:lnTo>
                  <a:pt x="152146" y="121059"/>
                </a:lnTo>
                <a:lnTo>
                  <a:pt x="150830" y="123691"/>
                </a:lnTo>
                <a:lnTo>
                  <a:pt x="149679" y="125006"/>
                </a:lnTo>
                <a:lnTo>
                  <a:pt x="148528" y="126158"/>
                </a:lnTo>
                <a:lnTo>
                  <a:pt x="145731" y="127638"/>
                </a:lnTo>
                <a:lnTo>
                  <a:pt x="142935" y="128132"/>
                </a:lnTo>
                <a:lnTo>
                  <a:pt x="139975" y="127803"/>
                </a:lnTo>
                <a:lnTo>
                  <a:pt x="137343" y="126651"/>
                </a:lnTo>
                <a:lnTo>
                  <a:pt x="135040" y="124842"/>
                </a:lnTo>
                <a:lnTo>
                  <a:pt x="133395" y="122539"/>
                </a:lnTo>
                <a:lnTo>
                  <a:pt x="132408" y="119578"/>
                </a:lnTo>
                <a:lnTo>
                  <a:pt x="132408" y="117934"/>
                </a:lnTo>
                <a:lnTo>
                  <a:pt x="132408" y="115960"/>
                </a:lnTo>
                <a:lnTo>
                  <a:pt x="133889" y="112341"/>
                </a:lnTo>
                <a:lnTo>
                  <a:pt x="136685" y="109545"/>
                </a:lnTo>
                <a:lnTo>
                  <a:pt x="140139" y="108065"/>
                </a:lnTo>
                <a:lnTo>
                  <a:pt x="142277" y="107900"/>
                </a:lnTo>
                <a:close/>
                <a:moveTo>
                  <a:pt x="170404" y="107900"/>
                </a:moveTo>
                <a:lnTo>
                  <a:pt x="173364" y="108723"/>
                </a:lnTo>
                <a:lnTo>
                  <a:pt x="175832" y="110367"/>
                </a:lnTo>
                <a:lnTo>
                  <a:pt x="177641" y="112670"/>
                </a:lnTo>
                <a:lnTo>
                  <a:pt x="178792" y="115302"/>
                </a:lnTo>
                <a:lnTo>
                  <a:pt x="179121" y="118098"/>
                </a:lnTo>
                <a:lnTo>
                  <a:pt x="178628" y="121059"/>
                </a:lnTo>
                <a:lnTo>
                  <a:pt x="177312" y="123691"/>
                </a:lnTo>
                <a:lnTo>
                  <a:pt x="176161" y="125006"/>
                </a:lnTo>
                <a:lnTo>
                  <a:pt x="174845" y="126158"/>
                </a:lnTo>
                <a:lnTo>
                  <a:pt x="172213" y="127638"/>
                </a:lnTo>
                <a:lnTo>
                  <a:pt x="169252" y="128132"/>
                </a:lnTo>
                <a:lnTo>
                  <a:pt x="166456" y="127803"/>
                </a:lnTo>
                <a:lnTo>
                  <a:pt x="163824" y="126651"/>
                </a:lnTo>
                <a:lnTo>
                  <a:pt x="161522" y="124842"/>
                </a:lnTo>
                <a:lnTo>
                  <a:pt x="159877" y="122539"/>
                </a:lnTo>
                <a:lnTo>
                  <a:pt x="158890" y="119578"/>
                </a:lnTo>
                <a:lnTo>
                  <a:pt x="158890" y="117934"/>
                </a:lnTo>
                <a:lnTo>
                  <a:pt x="158890" y="115960"/>
                </a:lnTo>
                <a:lnTo>
                  <a:pt x="160370" y="112341"/>
                </a:lnTo>
                <a:lnTo>
                  <a:pt x="163002" y="109545"/>
                </a:lnTo>
                <a:lnTo>
                  <a:pt x="166621" y="108065"/>
                </a:lnTo>
                <a:lnTo>
                  <a:pt x="168594" y="107900"/>
                </a:lnTo>
                <a:close/>
                <a:moveTo>
                  <a:pt x="32074" y="104446"/>
                </a:moveTo>
                <a:lnTo>
                  <a:pt x="36022" y="105762"/>
                </a:lnTo>
                <a:lnTo>
                  <a:pt x="39312" y="107900"/>
                </a:lnTo>
                <a:lnTo>
                  <a:pt x="41614" y="110861"/>
                </a:lnTo>
                <a:lnTo>
                  <a:pt x="43095" y="114315"/>
                </a:lnTo>
                <a:lnTo>
                  <a:pt x="43588" y="118098"/>
                </a:lnTo>
                <a:lnTo>
                  <a:pt x="43095" y="122046"/>
                </a:lnTo>
                <a:lnTo>
                  <a:pt x="41121" y="125664"/>
                </a:lnTo>
                <a:lnTo>
                  <a:pt x="39805" y="127309"/>
                </a:lnTo>
                <a:lnTo>
                  <a:pt x="38160" y="128789"/>
                </a:lnTo>
                <a:lnTo>
                  <a:pt x="34542" y="130763"/>
                </a:lnTo>
                <a:lnTo>
                  <a:pt x="30594" y="131421"/>
                </a:lnTo>
                <a:lnTo>
                  <a:pt x="26811" y="131092"/>
                </a:lnTo>
                <a:lnTo>
                  <a:pt x="23357" y="129612"/>
                </a:lnTo>
                <a:lnTo>
                  <a:pt x="20232" y="127145"/>
                </a:lnTo>
                <a:lnTo>
                  <a:pt x="18093" y="124019"/>
                </a:lnTo>
                <a:lnTo>
                  <a:pt x="16778" y="120072"/>
                </a:lnTo>
                <a:lnTo>
                  <a:pt x="16613" y="117934"/>
                </a:lnTo>
                <a:lnTo>
                  <a:pt x="16778" y="115137"/>
                </a:lnTo>
                <a:lnTo>
                  <a:pt x="18751" y="110367"/>
                </a:lnTo>
                <a:lnTo>
                  <a:pt x="22370" y="106749"/>
                </a:lnTo>
                <a:lnTo>
                  <a:pt x="27140" y="104611"/>
                </a:lnTo>
                <a:lnTo>
                  <a:pt x="29936" y="104446"/>
                </a:lnTo>
                <a:close/>
                <a:moveTo>
                  <a:pt x="165" y="94413"/>
                </a:moveTo>
                <a:lnTo>
                  <a:pt x="165" y="141455"/>
                </a:lnTo>
                <a:lnTo>
                  <a:pt x="198366" y="141455"/>
                </a:lnTo>
                <a:lnTo>
                  <a:pt x="198366" y="94413"/>
                </a:lnTo>
                <a:close/>
                <a:moveTo>
                  <a:pt x="117441" y="161686"/>
                </a:moveTo>
                <a:lnTo>
                  <a:pt x="120401" y="162673"/>
                </a:lnTo>
                <a:lnTo>
                  <a:pt x="122704" y="164318"/>
                </a:lnTo>
                <a:lnTo>
                  <a:pt x="124513" y="166456"/>
                </a:lnTo>
                <a:lnTo>
                  <a:pt x="125665" y="169088"/>
                </a:lnTo>
                <a:lnTo>
                  <a:pt x="126158" y="172048"/>
                </a:lnTo>
                <a:lnTo>
                  <a:pt x="125665" y="174844"/>
                </a:lnTo>
                <a:lnTo>
                  <a:pt x="124184" y="177641"/>
                </a:lnTo>
                <a:lnTo>
                  <a:pt x="123197" y="178956"/>
                </a:lnTo>
                <a:lnTo>
                  <a:pt x="121882" y="179943"/>
                </a:lnTo>
                <a:lnTo>
                  <a:pt x="119250" y="181424"/>
                </a:lnTo>
                <a:lnTo>
                  <a:pt x="116289" y="181917"/>
                </a:lnTo>
                <a:lnTo>
                  <a:pt x="113493" y="181588"/>
                </a:lnTo>
                <a:lnTo>
                  <a:pt x="110861" y="180601"/>
                </a:lnTo>
                <a:lnTo>
                  <a:pt x="108558" y="178792"/>
                </a:lnTo>
                <a:lnTo>
                  <a:pt x="106749" y="176325"/>
                </a:lnTo>
                <a:lnTo>
                  <a:pt x="105927" y="173529"/>
                </a:lnTo>
                <a:lnTo>
                  <a:pt x="105762" y="171884"/>
                </a:lnTo>
                <a:lnTo>
                  <a:pt x="105927" y="169745"/>
                </a:lnTo>
                <a:lnTo>
                  <a:pt x="107407" y="166127"/>
                </a:lnTo>
                <a:lnTo>
                  <a:pt x="110039" y="163331"/>
                </a:lnTo>
                <a:lnTo>
                  <a:pt x="113657" y="161850"/>
                </a:lnTo>
                <a:lnTo>
                  <a:pt x="115796" y="161686"/>
                </a:lnTo>
                <a:close/>
                <a:moveTo>
                  <a:pt x="143758" y="161686"/>
                </a:moveTo>
                <a:lnTo>
                  <a:pt x="146718" y="162673"/>
                </a:lnTo>
                <a:lnTo>
                  <a:pt x="149186" y="164318"/>
                </a:lnTo>
                <a:lnTo>
                  <a:pt x="150995" y="166456"/>
                </a:lnTo>
                <a:lnTo>
                  <a:pt x="152146" y="169088"/>
                </a:lnTo>
                <a:lnTo>
                  <a:pt x="152475" y="172048"/>
                </a:lnTo>
                <a:lnTo>
                  <a:pt x="152146" y="174844"/>
                </a:lnTo>
                <a:lnTo>
                  <a:pt x="150666" y="177641"/>
                </a:lnTo>
                <a:lnTo>
                  <a:pt x="149514" y="178956"/>
                </a:lnTo>
                <a:lnTo>
                  <a:pt x="148363" y="179943"/>
                </a:lnTo>
                <a:lnTo>
                  <a:pt x="145567" y="181424"/>
                </a:lnTo>
                <a:lnTo>
                  <a:pt x="142771" y="181917"/>
                </a:lnTo>
                <a:lnTo>
                  <a:pt x="139810" y="181588"/>
                </a:lnTo>
                <a:lnTo>
                  <a:pt x="137178" y="180601"/>
                </a:lnTo>
                <a:lnTo>
                  <a:pt x="135040" y="178792"/>
                </a:lnTo>
                <a:lnTo>
                  <a:pt x="133231" y="176325"/>
                </a:lnTo>
                <a:lnTo>
                  <a:pt x="132408" y="173529"/>
                </a:lnTo>
                <a:lnTo>
                  <a:pt x="132244" y="171884"/>
                </a:lnTo>
                <a:lnTo>
                  <a:pt x="132408" y="169745"/>
                </a:lnTo>
                <a:lnTo>
                  <a:pt x="133889" y="166127"/>
                </a:lnTo>
                <a:lnTo>
                  <a:pt x="136520" y="163331"/>
                </a:lnTo>
                <a:lnTo>
                  <a:pt x="140139" y="161850"/>
                </a:lnTo>
                <a:lnTo>
                  <a:pt x="142277" y="161686"/>
                </a:lnTo>
                <a:close/>
                <a:moveTo>
                  <a:pt x="170239" y="161686"/>
                </a:moveTo>
                <a:lnTo>
                  <a:pt x="173200" y="162673"/>
                </a:lnTo>
                <a:lnTo>
                  <a:pt x="175667" y="164318"/>
                </a:lnTo>
                <a:lnTo>
                  <a:pt x="177476" y="166456"/>
                </a:lnTo>
                <a:lnTo>
                  <a:pt x="178628" y="169088"/>
                </a:lnTo>
                <a:lnTo>
                  <a:pt x="178957" y="172048"/>
                </a:lnTo>
                <a:lnTo>
                  <a:pt x="178463" y="174844"/>
                </a:lnTo>
                <a:lnTo>
                  <a:pt x="177147" y="177641"/>
                </a:lnTo>
                <a:lnTo>
                  <a:pt x="175996" y="178956"/>
                </a:lnTo>
                <a:lnTo>
                  <a:pt x="174845" y="179943"/>
                </a:lnTo>
                <a:lnTo>
                  <a:pt x="172049" y="181424"/>
                </a:lnTo>
                <a:lnTo>
                  <a:pt x="169252" y="181917"/>
                </a:lnTo>
                <a:lnTo>
                  <a:pt x="166292" y="181588"/>
                </a:lnTo>
                <a:lnTo>
                  <a:pt x="163660" y="180601"/>
                </a:lnTo>
                <a:lnTo>
                  <a:pt x="161357" y="178792"/>
                </a:lnTo>
                <a:lnTo>
                  <a:pt x="159712" y="176325"/>
                </a:lnTo>
                <a:lnTo>
                  <a:pt x="158725" y="173529"/>
                </a:lnTo>
                <a:lnTo>
                  <a:pt x="158725" y="171884"/>
                </a:lnTo>
                <a:lnTo>
                  <a:pt x="158890" y="169745"/>
                </a:lnTo>
                <a:lnTo>
                  <a:pt x="160370" y="166127"/>
                </a:lnTo>
                <a:lnTo>
                  <a:pt x="163002" y="163331"/>
                </a:lnTo>
                <a:lnTo>
                  <a:pt x="166621" y="161850"/>
                </a:lnTo>
                <a:lnTo>
                  <a:pt x="168594" y="161686"/>
                </a:lnTo>
                <a:close/>
                <a:moveTo>
                  <a:pt x="32074" y="158396"/>
                </a:moveTo>
                <a:lnTo>
                  <a:pt x="36022" y="159548"/>
                </a:lnTo>
                <a:lnTo>
                  <a:pt x="39312" y="161850"/>
                </a:lnTo>
                <a:lnTo>
                  <a:pt x="41614" y="164811"/>
                </a:lnTo>
                <a:lnTo>
                  <a:pt x="43095" y="168265"/>
                </a:lnTo>
                <a:lnTo>
                  <a:pt x="43588" y="172048"/>
                </a:lnTo>
                <a:lnTo>
                  <a:pt x="43095" y="175996"/>
                </a:lnTo>
                <a:lnTo>
                  <a:pt x="41121" y="179614"/>
                </a:lnTo>
                <a:lnTo>
                  <a:pt x="39805" y="181259"/>
                </a:lnTo>
                <a:lnTo>
                  <a:pt x="38160" y="182740"/>
                </a:lnTo>
                <a:lnTo>
                  <a:pt x="34542" y="184713"/>
                </a:lnTo>
                <a:lnTo>
                  <a:pt x="30594" y="185371"/>
                </a:lnTo>
                <a:lnTo>
                  <a:pt x="26811" y="184878"/>
                </a:lnTo>
                <a:lnTo>
                  <a:pt x="23357" y="183397"/>
                </a:lnTo>
                <a:lnTo>
                  <a:pt x="20232" y="181095"/>
                </a:lnTo>
                <a:lnTo>
                  <a:pt x="18093" y="177970"/>
                </a:lnTo>
                <a:lnTo>
                  <a:pt x="16778" y="174022"/>
                </a:lnTo>
                <a:lnTo>
                  <a:pt x="16613" y="171884"/>
                </a:lnTo>
                <a:lnTo>
                  <a:pt x="16778" y="169088"/>
                </a:lnTo>
                <a:lnTo>
                  <a:pt x="18751" y="164318"/>
                </a:lnTo>
                <a:lnTo>
                  <a:pt x="22370" y="160534"/>
                </a:lnTo>
                <a:lnTo>
                  <a:pt x="27140" y="158561"/>
                </a:lnTo>
                <a:lnTo>
                  <a:pt x="29936" y="158396"/>
                </a:lnTo>
                <a:close/>
                <a:moveTo>
                  <a:pt x="165" y="148198"/>
                </a:moveTo>
                <a:lnTo>
                  <a:pt x="0" y="181917"/>
                </a:lnTo>
                <a:lnTo>
                  <a:pt x="0" y="183891"/>
                </a:lnTo>
                <a:lnTo>
                  <a:pt x="823" y="187838"/>
                </a:lnTo>
                <a:lnTo>
                  <a:pt x="3290" y="193266"/>
                </a:lnTo>
                <a:lnTo>
                  <a:pt x="8553" y="198694"/>
                </a:lnTo>
                <a:lnTo>
                  <a:pt x="13817" y="201162"/>
                </a:lnTo>
                <a:lnTo>
                  <a:pt x="17764" y="201984"/>
                </a:lnTo>
                <a:lnTo>
                  <a:pt x="19903" y="202148"/>
                </a:lnTo>
                <a:lnTo>
                  <a:pt x="178628" y="202148"/>
                </a:lnTo>
                <a:lnTo>
                  <a:pt x="180602" y="201984"/>
                </a:lnTo>
                <a:lnTo>
                  <a:pt x="184549" y="201162"/>
                </a:lnTo>
                <a:lnTo>
                  <a:pt x="189813" y="198694"/>
                </a:lnTo>
                <a:lnTo>
                  <a:pt x="195240" y="193266"/>
                </a:lnTo>
                <a:lnTo>
                  <a:pt x="197543" y="187838"/>
                </a:lnTo>
                <a:lnTo>
                  <a:pt x="198366" y="183891"/>
                </a:lnTo>
                <a:lnTo>
                  <a:pt x="198366" y="181917"/>
                </a:lnTo>
                <a:lnTo>
                  <a:pt x="198366" y="14819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12"/>
          <p:cNvSpPr txBox="1"/>
          <p:nvPr/>
        </p:nvSpPr>
        <p:spPr>
          <a:xfrm>
            <a:off x="1491950" y="2158913"/>
            <a:ext cx="11034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gamesBlog</a:t>
            </a:r>
            <a:endParaRPr/>
          </a:p>
        </p:txBody>
      </p:sp>
      <p:sp>
        <p:nvSpPr>
          <p:cNvPr id="1434" name="Google Shape;1434;p112"/>
          <p:cNvSpPr txBox="1"/>
          <p:nvPr/>
        </p:nvSpPr>
        <p:spPr>
          <a:xfrm>
            <a:off x="114300" y="3904025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K8s cluster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5" name="Google Shape;1435;p112"/>
          <p:cNvSpPr txBox="1"/>
          <p:nvPr/>
        </p:nvSpPr>
        <p:spPr>
          <a:xfrm>
            <a:off x="101050" y="4306550"/>
            <a:ext cx="1103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6" name="Google Shape;1436;p112"/>
          <p:cNvSpPr txBox="1"/>
          <p:nvPr/>
        </p:nvSpPr>
        <p:spPr>
          <a:xfrm>
            <a:off x="1350350" y="2541425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192.168.3.3:80</a:t>
            </a:r>
            <a:endParaRPr/>
          </a:p>
        </p:txBody>
      </p:sp>
      <p:sp>
        <p:nvSpPr>
          <p:cNvPr id="1437" name="Google Shape;1437;p112"/>
          <p:cNvSpPr txBox="1"/>
          <p:nvPr/>
        </p:nvSpPr>
        <p:spPr>
          <a:xfrm>
            <a:off x="1267325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172.100.3.3:8080</a:t>
            </a:r>
            <a:endParaRPr/>
          </a:p>
        </p:txBody>
      </p:sp>
      <p:sp>
        <p:nvSpPr>
          <p:cNvPr id="1438" name="Google Shape;1438;p112"/>
          <p:cNvSpPr txBox="1"/>
          <p:nvPr/>
        </p:nvSpPr>
        <p:spPr>
          <a:xfrm>
            <a:off x="3402100" y="9560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172.100.3.4:80</a:t>
            </a:r>
            <a:endParaRPr/>
          </a:p>
        </p:txBody>
      </p:sp>
      <p:grpSp>
        <p:nvGrpSpPr>
          <p:cNvPr id="1439" name="Google Shape;1439;p112"/>
          <p:cNvGrpSpPr/>
          <p:nvPr/>
        </p:nvGrpSpPr>
        <p:grpSpPr>
          <a:xfrm>
            <a:off x="1652250" y="1303265"/>
            <a:ext cx="782825" cy="782825"/>
            <a:chOff x="2338050" y="1150865"/>
            <a:chExt cx="782825" cy="782825"/>
          </a:xfrm>
        </p:grpSpPr>
        <p:pic>
          <p:nvPicPr>
            <p:cNvPr id="1440" name="Google Shape;1440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2" name="Google Shape;1442;p112"/>
          <p:cNvSpPr txBox="1"/>
          <p:nvPr/>
        </p:nvSpPr>
        <p:spPr>
          <a:xfrm>
            <a:off x="7111525" y="938175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172.100.3.5:8080</a:t>
            </a:r>
            <a:endParaRPr/>
          </a:p>
        </p:txBody>
      </p:sp>
      <p:sp>
        <p:nvSpPr>
          <p:cNvPr id="1443" name="Google Shape;1443;p112"/>
          <p:cNvSpPr/>
          <p:nvPr/>
        </p:nvSpPr>
        <p:spPr>
          <a:xfrm>
            <a:off x="2043625" y="5905450"/>
            <a:ext cx="796504" cy="661242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112"/>
          <p:cNvGrpSpPr/>
          <p:nvPr/>
        </p:nvGrpSpPr>
        <p:grpSpPr>
          <a:xfrm>
            <a:off x="3799988" y="1303265"/>
            <a:ext cx="782825" cy="782825"/>
            <a:chOff x="4485788" y="1303265"/>
            <a:chExt cx="782825" cy="782825"/>
          </a:xfrm>
        </p:grpSpPr>
        <p:pic>
          <p:nvPicPr>
            <p:cNvPr id="1445" name="Google Shape;1445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7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1563" y="1414450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7" name="Google Shape;1447;p112"/>
          <p:cNvGrpSpPr/>
          <p:nvPr/>
        </p:nvGrpSpPr>
        <p:grpSpPr>
          <a:xfrm>
            <a:off x="7512863" y="1258315"/>
            <a:ext cx="782825" cy="782825"/>
            <a:chOff x="7928113" y="1303265"/>
            <a:chExt cx="782825" cy="782825"/>
          </a:xfrm>
        </p:grpSpPr>
        <p:pic>
          <p:nvPicPr>
            <p:cNvPr id="1448" name="Google Shape;1448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28113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1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63925" y="1439113"/>
              <a:ext cx="511175" cy="5111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0" name="Google Shape;1450;p112"/>
          <p:cNvGrpSpPr/>
          <p:nvPr/>
        </p:nvGrpSpPr>
        <p:grpSpPr>
          <a:xfrm>
            <a:off x="9792013" y="1258315"/>
            <a:ext cx="782825" cy="782825"/>
            <a:chOff x="2338050" y="1150865"/>
            <a:chExt cx="782825" cy="782825"/>
          </a:xfrm>
        </p:grpSpPr>
        <p:pic>
          <p:nvPicPr>
            <p:cNvPr id="1451" name="Google Shape;1451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050" y="11508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37188" y="1343175"/>
              <a:ext cx="384550" cy="384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3" name="Google Shape;1453;p112"/>
          <p:cNvSpPr txBox="1"/>
          <p:nvPr/>
        </p:nvSpPr>
        <p:spPr>
          <a:xfrm>
            <a:off x="3649025" y="2142388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</a:t>
            </a:r>
            <a:endParaRPr/>
          </a:p>
        </p:txBody>
      </p:sp>
      <p:sp>
        <p:nvSpPr>
          <p:cNvPr id="1454" name="Google Shape;1454;p112"/>
          <p:cNvSpPr txBox="1"/>
          <p:nvPr/>
        </p:nvSpPr>
        <p:spPr>
          <a:xfrm>
            <a:off x="73794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eLearning</a:t>
            </a:r>
            <a:endParaRPr/>
          </a:p>
        </p:txBody>
      </p:sp>
      <p:sp>
        <p:nvSpPr>
          <p:cNvPr id="1455" name="Google Shape;1455;p112"/>
          <p:cNvSpPr txBox="1"/>
          <p:nvPr/>
        </p:nvSpPr>
        <p:spPr>
          <a:xfrm>
            <a:off x="9662025" y="2142400"/>
            <a:ext cx="10428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foodBlog</a:t>
            </a:r>
            <a:endParaRPr/>
          </a:p>
        </p:txBody>
      </p:sp>
      <p:sp>
        <p:nvSpPr>
          <p:cNvPr id="1456" name="Google Shape;1456;p112"/>
          <p:cNvSpPr txBox="1"/>
          <p:nvPr/>
        </p:nvSpPr>
        <p:spPr>
          <a:xfrm>
            <a:off x="3477125" y="2563800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192.168.3.4:80</a:t>
            </a:r>
            <a:endParaRPr/>
          </a:p>
        </p:txBody>
      </p:sp>
      <p:sp>
        <p:nvSpPr>
          <p:cNvPr id="1457" name="Google Shape;1457;p112"/>
          <p:cNvSpPr txBox="1"/>
          <p:nvPr/>
        </p:nvSpPr>
        <p:spPr>
          <a:xfrm>
            <a:off x="7207525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192.168.3.5:80</a:t>
            </a:r>
            <a:endParaRPr/>
          </a:p>
        </p:txBody>
      </p:sp>
      <p:sp>
        <p:nvSpPr>
          <p:cNvPr id="1458" name="Google Shape;1458;p112"/>
          <p:cNvSpPr txBox="1"/>
          <p:nvPr/>
        </p:nvSpPr>
        <p:spPr>
          <a:xfrm>
            <a:off x="9514850" y="2449038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192.168.3.6:80</a:t>
            </a:r>
            <a:endParaRPr/>
          </a:p>
        </p:txBody>
      </p:sp>
      <p:sp>
        <p:nvSpPr>
          <p:cNvPr id="1459" name="Google Shape;1459;p112"/>
          <p:cNvSpPr txBox="1"/>
          <p:nvPr/>
        </p:nvSpPr>
        <p:spPr>
          <a:xfrm>
            <a:off x="9418850" y="938200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172.100.3.6:80</a:t>
            </a:r>
            <a:endParaRPr/>
          </a:p>
        </p:txBody>
      </p:sp>
      <p:grpSp>
        <p:nvGrpSpPr>
          <p:cNvPr id="1460" name="Google Shape;1460;p112"/>
          <p:cNvGrpSpPr/>
          <p:nvPr/>
        </p:nvGrpSpPr>
        <p:grpSpPr>
          <a:xfrm>
            <a:off x="5634463" y="2351202"/>
            <a:ext cx="782825" cy="782825"/>
            <a:chOff x="5552588" y="1303265"/>
            <a:chExt cx="782825" cy="782825"/>
          </a:xfrm>
        </p:grpSpPr>
        <p:pic>
          <p:nvPicPr>
            <p:cNvPr id="1461" name="Google Shape;1461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2588" y="1303265"/>
              <a:ext cx="782825" cy="7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1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63950" y="1560157"/>
              <a:ext cx="560100" cy="269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3" name="Google Shape;1463;p112"/>
          <p:cNvSpPr txBox="1"/>
          <p:nvPr/>
        </p:nvSpPr>
        <p:spPr>
          <a:xfrm>
            <a:off x="5183725" y="3173575"/>
            <a:ext cx="16533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ingress-controller</a:t>
            </a:r>
            <a:endParaRPr/>
          </a:p>
        </p:txBody>
      </p:sp>
      <p:sp>
        <p:nvSpPr>
          <p:cNvPr id="1464" name="Google Shape;1464;p112"/>
          <p:cNvSpPr txBox="1"/>
          <p:nvPr/>
        </p:nvSpPr>
        <p:spPr>
          <a:xfrm>
            <a:off x="5334738" y="2004863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172.100.3.8:80</a:t>
            </a:r>
            <a:endParaRPr/>
          </a:p>
        </p:txBody>
      </p:sp>
      <p:sp>
        <p:nvSpPr>
          <p:cNvPr id="1465" name="Google Shape;1465;p112"/>
          <p:cNvSpPr txBox="1"/>
          <p:nvPr/>
        </p:nvSpPr>
        <p:spPr>
          <a:xfrm>
            <a:off x="5258538" y="3528863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192.168.3.7:80</a:t>
            </a:r>
            <a:endParaRPr/>
          </a:p>
        </p:txBody>
      </p:sp>
      <p:sp>
        <p:nvSpPr>
          <p:cNvPr id="1466" name="Google Shape;1466;p112"/>
          <p:cNvSpPr txBox="1"/>
          <p:nvPr/>
        </p:nvSpPr>
        <p:spPr>
          <a:xfrm>
            <a:off x="2463800" y="4849975"/>
            <a:ext cx="16533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ingress-controller</a:t>
            </a:r>
            <a:endParaRPr/>
          </a:p>
        </p:txBody>
      </p:sp>
      <p:sp>
        <p:nvSpPr>
          <p:cNvPr id="1467" name="Google Shape;1467;p112"/>
          <p:cNvSpPr txBox="1"/>
          <p:nvPr/>
        </p:nvSpPr>
        <p:spPr>
          <a:xfrm>
            <a:off x="2551000" y="52451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40.0.2.4:33313</a:t>
            </a:r>
            <a:endParaRPr/>
          </a:p>
        </p:txBody>
      </p:sp>
      <p:sp>
        <p:nvSpPr>
          <p:cNvPr id="1468" name="Google Shape;1468;p112"/>
          <p:cNvSpPr txBox="1"/>
          <p:nvPr/>
        </p:nvSpPr>
        <p:spPr>
          <a:xfrm>
            <a:off x="8647000" y="5245113"/>
            <a:ext cx="138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40.0.2.5:33313</a:t>
            </a:r>
            <a:endParaRPr/>
          </a:p>
        </p:txBody>
      </p:sp>
      <p:cxnSp>
        <p:nvCxnSpPr>
          <p:cNvPr id="1469" name="Google Shape;1469;p112"/>
          <p:cNvCxnSpPr>
            <a:stCxn id="1463" idx="3"/>
            <a:endCxn id="1457" idx="2"/>
          </p:cNvCxnSpPr>
          <p:nvPr/>
        </p:nvCxnSpPr>
        <p:spPr>
          <a:xfrm flipH="1" rot="10800000">
            <a:off x="6837025" y="2814025"/>
            <a:ext cx="1063800" cy="5421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0" name="Google Shape;1470;p112"/>
          <p:cNvCxnSpPr>
            <a:stCxn id="1463" idx="3"/>
            <a:endCxn id="1458" idx="2"/>
          </p:cNvCxnSpPr>
          <p:nvPr/>
        </p:nvCxnSpPr>
        <p:spPr>
          <a:xfrm flipH="1" rot="10800000">
            <a:off x="6837025" y="2814025"/>
            <a:ext cx="3371100" cy="5421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1" name="Google Shape;1471;p112"/>
          <p:cNvCxnSpPr>
            <a:stCxn id="1463" idx="1"/>
            <a:endCxn id="1456" idx="2"/>
          </p:cNvCxnSpPr>
          <p:nvPr/>
        </p:nvCxnSpPr>
        <p:spPr>
          <a:xfrm rot="10800000">
            <a:off x="4170325" y="2928925"/>
            <a:ext cx="1013400" cy="4272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2" name="Google Shape;1472;p112"/>
          <p:cNvCxnSpPr>
            <a:stCxn id="1463" idx="1"/>
            <a:endCxn id="1436" idx="2"/>
          </p:cNvCxnSpPr>
          <p:nvPr/>
        </p:nvCxnSpPr>
        <p:spPr>
          <a:xfrm rot="10800000">
            <a:off x="2043625" y="2906425"/>
            <a:ext cx="3140100" cy="449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3" name="Google Shape;1473;p112"/>
          <p:cNvSpPr txBox="1"/>
          <p:nvPr/>
        </p:nvSpPr>
        <p:spPr>
          <a:xfrm>
            <a:off x="6898525" y="3346625"/>
            <a:ext cx="208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Rule-based</a:t>
            </a:r>
            <a:b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traffic forwarding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4" name="Google Shape;1474;p112"/>
          <p:cNvSpPr txBox="1"/>
          <p:nvPr/>
        </p:nvSpPr>
        <p:spPr>
          <a:xfrm>
            <a:off x="8407400" y="4849975"/>
            <a:ext cx="16533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ingress-controller</a:t>
            </a:r>
            <a:endParaRPr/>
          </a:p>
        </p:txBody>
      </p:sp>
      <p:sp>
        <p:nvSpPr>
          <p:cNvPr id="1475" name="Google Shape;1475;p112"/>
          <p:cNvSpPr/>
          <p:nvPr/>
        </p:nvSpPr>
        <p:spPr>
          <a:xfrm>
            <a:off x="4759500" y="5245125"/>
            <a:ext cx="2672987" cy="1161783"/>
          </a:xfrm>
          <a:custGeom>
            <a:rect b="b" l="l" r="r" t="t"/>
            <a:pathLst>
              <a:path extrusionOk="0" h="161135" w="208055">
                <a:moveTo>
                  <a:pt x="188053" y="82624"/>
                </a:moveTo>
                <a:lnTo>
                  <a:pt x="189175" y="77950"/>
                </a:lnTo>
                <a:lnTo>
                  <a:pt x="190297" y="68978"/>
                </a:lnTo>
                <a:lnTo>
                  <a:pt x="189362" y="60566"/>
                </a:lnTo>
                <a:lnTo>
                  <a:pt x="186371" y="52902"/>
                </a:lnTo>
                <a:lnTo>
                  <a:pt x="184315" y="49350"/>
                </a:lnTo>
                <a:lnTo>
                  <a:pt x="181511" y="45985"/>
                </a:lnTo>
                <a:lnTo>
                  <a:pt x="175155" y="40377"/>
                </a:lnTo>
                <a:lnTo>
                  <a:pt x="167491" y="36639"/>
                </a:lnTo>
                <a:lnTo>
                  <a:pt x="159266" y="34956"/>
                </a:lnTo>
                <a:lnTo>
                  <a:pt x="154967" y="34956"/>
                </a:lnTo>
                <a:lnTo>
                  <a:pt x="153284" y="31031"/>
                </a:lnTo>
                <a:lnTo>
                  <a:pt x="149172" y="23927"/>
                </a:lnTo>
                <a:lnTo>
                  <a:pt x="144124" y="17385"/>
                </a:lnTo>
                <a:lnTo>
                  <a:pt x="138143" y="11964"/>
                </a:lnTo>
                <a:lnTo>
                  <a:pt x="131600" y="7290"/>
                </a:lnTo>
                <a:lnTo>
                  <a:pt x="124310" y="3926"/>
                </a:lnTo>
                <a:lnTo>
                  <a:pt x="116459" y="1496"/>
                </a:lnTo>
                <a:lnTo>
                  <a:pt x="108234" y="187"/>
                </a:lnTo>
                <a:lnTo>
                  <a:pt x="104121" y="0"/>
                </a:lnTo>
                <a:lnTo>
                  <a:pt x="98700" y="187"/>
                </a:lnTo>
                <a:lnTo>
                  <a:pt x="88232" y="2617"/>
                </a:lnTo>
                <a:lnTo>
                  <a:pt x="78699" y="6730"/>
                </a:lnTo>
                <a:lnTo>
                  <a:pt x="69913" y="12898"/>
                </a:lnTo>
                <a:lnTo>
                  <a:pt x="62436" y="20563"/>
                </a:lnTo>
                <a:lnTo>
                  <a:pt x="56454" y="29535"/>
                </a:lnTo>
                <a:lnTo>
                  <a:pt x="51780" y="39630"/>
                </a:lnTo>
                <a:lnTo>
                  <a:pt x="49163" y="50472"/>
                </a:lnTo>
                <a:lnTo>
                  <a:pt x="48790" y="56079"/>
                </a:lnTo>
                <a:lnTo>
                  <a:pt x="43555" y="56640"/>
                </a:lnTo>
                <a:lnTo>
                  <a:pt x="33648" y="59444"/>
                </a:lnTo>
                <a:lnTo>
                  <a:pt x="24675" y="63931"/>
                </a:lnTo>
                <a:lnTo>
                  <a:pt x="16824" y="69912"/>
                </a:lnTo>
                <a:lnTo>
                  <a:pt x="10282" y="77203"/>
                </a:lnTo>
                <a:lnTo>
                  <a:pt x="5235" y="85615"/>
                </a:lnTo>
                <a:lnTo>
                  <a:pt x="1683" y="94961"/>
                </a:lnTo>
                <a:lnTo>
                  <a:pt x="0" y="105055"/>
                </a:lnTo>
                <a:lnTo>
                  <a:pt x="0" y="110290"/>
                </a:lnTo>
                <a:lnTo>
                  <a:pt x="374" y="115524"/>
                </a:lnTo>
                <a:lnTo>
                  <a:pt x="2617" y="125431"/>
                </a:lnTo>
                <a:lnTo>
                  <a:pt x="6730" y="134404"/>
                </a:lnTo>
                <a:lnTo>
                  <a:pt x="12338" y="142629"/>
                </a:lnTo>
                <a:lnTo>
                  <a:pt x="19441" y="149358"/>
                </a:lnTo>
                <a:lnTo>
                  <a:pt x="27666" y="154966"/>
                </a:lnTo>
                <a:lnTo>
                  <a:pt x="36826" y="158705"/>
                </a:lnTo>
                <a:lnTo>
                  <a:pt x="46920" y="160761"/>
                </a:lnTo>
                <a:lnTo>
                  <a:pt x="52154" y="161135"/>
                </a:lnTo>
                <a:lnTo>
                  <a:pt x="166556" y="161135"/>
                </a:lnTo>
                <a:lnTo>
                  <a:pt x="170856" y="160948"/>
                </a:lnTo>
                <a:lnTo>
                  <a:pt x="179081" y="159266"/>
                </a:lnTo>
                <a:lnTo>
                  <a:pt x="186745" y="156275"/>
                </a:lnTo>
                <a:lnTo>
                  <a:pt x="193287" y="151788"/>
                </a:lnTo>
                <a:lnTo>
                  <a:pt x="198895" y="146180"/>
                </a:lnTo>
                <a:lnTo>
                  <a:pt x="203195" y="139451"/>
                </a:lnTo>
                <a:lnTo>
                  <a:pt x="206373" y="131787"/>
                </a:lnTo>
                <a:lnTo>
                  <a:pt x="207868" y="123375"/>
                </a:lnTo>
                <a:lnTo>
                  <a:pt x="208055" y="119075"/>
                </a:lnTo>
                <a:lnTo>
                  <a:pt x="207868" y="113841"/>
                </a:lnTo>
                <a:lnTo>
                  <a:pt x="205064" y="103747"/>
                </a:lnTo>
                <a:lnTo>
                  <a:pt x="199643" y="94213"/>
                </a:lnTo>
                <a:lnTo>
                  <a:pt x="192353" y="85988"/>
                </a:lnTo>
                <a:lnTo>
                  <a:pt x="188053" y="82624"/>
                </a:lnTo>
                <a:close/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12"/>
          <p:cNvSpPr txBox="1"/>
          <p:nvPr/>
        </p:nvSpPr>
        <p:spPr>
          <a:xfrm>
            <a:off x="5283200" y="5688175"/>
            <a:ext cx="1653300" cy="36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ingress-controller</a:t>
            </a:r>
            <a:endParaRPr/>
          </a:p>
        </p:txBody>
      </p:sp>
      <p:sp>
        <p:nvSpPr>
          <p:cNvPr id="1477" name="Google Shape;1477;p112"/>
          <p:cNvSpPr txBox="1"/>
          <p:nvPr/>
        </p:nvSpPr>
        <p:spPr>
          <a:xfrm>
            <a:off x="5594100" y="5980200"/>
            <a:ext cx="110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30.3.2.8:80</a:t>
            </a:r>
            <a:endParaRPr/>
          </a:p>
        </p:txBody>
      </p:sp>
      <p:cxnSp>
        <p:nvCxnSpPr>
          <p:cNvPr id="1478" name="Google Shape;1478;p112"/>
          <p:cNvCxnSpPr>
            <a:stCxn id="1476" idx="0"/>
            <a:endCxn id="1474" idx="1"/>
          </p:cNvCxnSpPr>
          <p:nvPr/>
        </p:nvCxnSpPr>
        <p:spPr>
          <a:xfrm flipH="1" rot="10800000">
            <a:off x="6109850" y="5032675"/>
            <a:ext cx="2297700" cy="65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9" name="Google Shape;1479;p112"/>
          <p:cNvCxnSpPr>
            <a:stCxn id="1476" idx="0"/>
            <a:endCxn id="1466" idx="3"/>
          </p:cNvCxnSpPr>
          <p:nvPr/>
        </p:nvCxnSpPr>
        <p:spPr>
          <a:xfrm rot="10800000">
            <a:off x="4117250" y="5032675"/>
            <a:ext cx="1992600" cy="65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0" name="Google Shape;1480;p112"/>
          <p:cNvCxnSpPr/>
          <p:nvPr/>
        </p:nvCxnSpPr>
        <p:spPr>
          <a:xfrm flipH="1" rot="10800000">
            <a:off x="3649038" y="3904913"/>
            <a:ext cx="1926900" cy="255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1" name="Google Shape;1481;p112"/>
          <p:cNvCxnSpPr/>
          <p:nvPr/>
        </p:nvCxnSpPr>
        <p:spPr>
          <a:xfrm rot="10800000">
            <a:off x="6513738" y="3938813"/>
            <a:ext cx="2301900" cy="51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2" name="Google Shape;1482;p112"/>
          <p:cNvCxnSpPr>
            <a:endCxn id="1476" idx="1"/>
          </p:cNvCxnSpPr>
          <p:nvPr/>
        </p:nvCxnSpPr>
        <p:spPr>
          <a:xfrm flipH="1" rot="10800000">
            <a:off x="2736800" y="5870725"/>
            <a:ext cx="2546400" cy="425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3" name="Google Shape;1483;p112"/>
          <p:cNvSpPr txBox="1"/>
          <p:nvPr/>
        </p:nvSpPr>
        <p:spPr>
          <a:xfrm>
            <a:off x="3220700" y="6101075"/>
            <a:ext cx="1578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sportshop.com</a:t>
            </a:r>
            <a:br>
              <a:rPr lang="en-US"/>
            </a:br>
            <a:r>
              <a:rPr lang="en-US"/>
              <a:t>    (30.3.2.8)</a:t>
            </a:r>
            <a:endParaRPr/>
          </a:p>
        </p:txBody>
      </p:sp>
      <p:sp>
        <p:nvSpPr>
          <p:cNvPr id="1484" name="Google Shape;1484;p112">
            <a:hlinkClick r:id="rId8"/>
          </p:cNvPr>
          <p:cNvSpPr/>
          <p:nvPr/>
        </p:nvSpPr>
        <p:spPr>
          <a:xfrm>
            <a:off x="0" y="6731000"/>
            <a:ext cx="2133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13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 Controller</a:t>
            </a:r>
            <a:endParaRPr i="1"/>
          </a:p>
        </p:txBody>
      </p:sp>
      <p:sp>
        <p:nvSpPr>
          <p:cNvPr id="1491" name="Google Shape;1491;p113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Ingress Controller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2" name="Google Shape;1492;p11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3" name="Google Shape;1493;p113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An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Ingress Controller</a:t>
            </a:r>
            <a:r>
              <a:rPr lang="en-US" sz="1800">
                <a:solidFill>
                  <a:srgbClr val="3E3E40"/>
                </a:solidFill>
              </a:rPr>
              <a:t> is a</a:t>
            </a:r>
            <a:r>
              <a:rPr lang="en-US" sz="1800">
                <a:solidFill>
                  <a:srgbClr val="3E3E40"/>
                </a:solidFill>
              </a:rPr>
              <a:t> proxy (e.g. HAproxy, Nginx) that gets reconfigured based on rules that you create via the Kubernetes API.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NOTE: currently it only supports HTTP and HTTPS traffic.</a:t>
            </a:r>
            <a:endParaRPr sz="1800">
              <a:solidFill>
                <a:srgbClr val="3E3E40"/>
              </a:solidFill>
            </a:endParaRPr>
          </a:p>
        </p:txBody>
      </p:sp>
      <p:grpSp>
        <p:nvGrpSpPr>
          <p:cNvPr id="1494" name="Google Shape;1494;p113"/>
          <p:cNvGrpSpPr/>
          <p:nvPr/>
        </p:nvGrpSpPr>
        <p:grpSpPr>
          <a:xfrm>
            <a:off x="1068242" y="1996760"/>
            <a:ext cx="5661413" cy="2986841"/>
            <a:chOff x="1783451" y="2990374"/>
            <a:chExt cx="5661413" cy="2986841"/>
          </a:xfrm>
        </p:grpSpPr>
        <p:sp>
          <p:nvSpPr>
            <p:cNvPr id="1495" name="Google Shape;1495;p113"/>
            <p:cNvSpPr/>
            <p:nvPr/>
          </p:nvSpPr>
          <p:spPr>
            <a:xfrm>
              <a:off x="5583664" y="3875242"/>
              <a:ext cx="1567200" cy="453600"/>
            </a:xfrm>
            <a:prstGeom prst="rect">
              <a:avLst/>
            </a:prstGeom>
            <a:noFill/>
            <a:ln cap="flat" cmpd="sng" w="12700">
              <a:solidFill>
                <a:srgbClr val="40B65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Internet</a:t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13"/>
            <p:cNvSpPr/>
            <p:nvPr/>
          </p:nvSpPr>
          <p:spPr>
            <a:xfrm>
              <a:off x="1972993" y="4387364"/>
              <a:ext cx="1567200" cy="453600"/>
            </a:xfrm>
            <a:prstGeom prst="rect">
              <a:avLst/>
            </a:prstGeom>
            <a:noFill/>
            <a:ln cap="flat" cmpd="sng" w="12700">
              <a:solidFill>
                <a:srgbClr val="EF43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Services</a:t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13"/>
            <p:cNvSpPr/>
            <p:nvPr/>
          </p:nvSpPr>
          <p:spPr>
            <a:xfrm>
              <a:off x="1783451" y="3502292"/>
              <a:ext cx="1946100" cy="1473300"/>
            </a:xfrm>
            <a:prstGeom prst="rect">
              <a:avLst/>
            </a:prstGeom>
            <a:noFill/>
            <a:ln cap="flat" cmpd="sng" w="9525">
              <a:solidFill>
                <a:srgbClr val="3E3E40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8" name="Google Shape;1498;p113"/>
            <p:cNvCxnSpPr/>
            <p:nvPr/>
          </p:nvCxnSpPr>
          <p:spPr>
            <a:xfrm>
              <a:off x="2762168" y="4131930"/>
              <a:ext cx="6300" cy="201600"/>
            </a:xfrm>
            <a:prstGeom prst="straightConnector1">
              <a:avLst/>
            </a:prstGeom>
            <a:noFill/>
            <a:ln cap="rnd" cmpd="sng" w="12700">
              <a:solidFill>
                <a:srgbClr val="3E3E4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499" name="Google Shape;1499;p113"/>
            <p:cNvCxnSpPr/>
            <p:nvPr/>
          </p:nvCxnSpPr>
          <p:spPr>
            <a:xfrm>
              <a:off x="3854318" y="3875242"/>
              <a:ext cx="1137000" cy="873300"/>
            </a:xfrm>
            <a:prstGeom prst="straightConnector1">
              <a:avLst/>
            </a:prstGeom>
            <a:noFill/>
            <a:ln cap="rnd" cmpd="sng" w="12700">
              <a:solidFill>
                <a:srgbClr val="3E3E4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1500" name="Google Shape;1500;p113"/>
            <p:cNvSpPr/>
            <p:nvPr/>
          </p:nvSpPr>
          <p:spPr>
            <a:xfrm>
              <a:off x="5394122" y="3713415"/>
              <a:ext cx="1946100" cy="2263800"/>
            </a:xfrm>
            <a:prstGeom prst="rect">
              <a:avLst/>
            </a:prstGeom>
            <a:noFill/>
            <a:ln cap="flat" cmpd="sng" w="9525">
              <a:solidFill>
                <a:srgbClr val="3E3E40"/>
              </a:solidFill>
              <a:prstDash val="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13"/>
            <p:cNvSpPr/>
            <p:nvPr/>
          </p:nvSpPr>
          <p:spPr>
            <a:xfrm>
              <a:off x="1981686" y="3620090"/>
              <a:ext cx="1567200" cy="453600"/>
            </a:xfrm>
            <a:prstGeom prst="rect">
              <a:avLst/>
            </a:prstGeom>
            <a:noFill/>
            <a:ln cap="flat" cmpd="sng" w="12700">
              <a:solidFill>
                <a:srgbClr val="40B65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Internet</a:t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13"/>
            <p:cNvSpPr/>
            <p:nvPr/>
          </p:nvSpPr>
          <p:spPr>
            <a:xfrm>
              <a:off x="5583664" y="4617204"/>
              <a:ext cx="1567200" cy="453600"/>
            </a:xfrm>
            <a:prstGeom prst="rect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Ingress</a:t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13"/>
            <p:cNvSpPr/>
            <p:nvPr/>
          </p:nvSpPr>
          <p:spPr>
            <a:xfrm>
              <a:off x="5583664" y="5359166"/>
              <a:ext cx="1567200" cy="453600"/>
            </a:xfrm>
            <a:prstGeom prst="rect">
              <a:avLst/>
            </a:prstGeom>
            <a:noFill/>
            <a:ln cap="flat" cmpd="sng" w="12700">
              <a:solidFill>
                <a:srgbClr val="EF432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Services</a:t>
              </a:r>
              <a:endParaRPr sz="135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4" name="Google Shape;1504;p113"/>
            <p:cNvCxnSpPr/>
            <p:nvPr/>
          </p:nvCxnSpPr>
          <p:spPr>
            <a:xfrm>
              <a:off x="6361046" y="4363833"/>
              <a:ext cx="6300" cy="201600"/>
            </a:xfrm>
            <a:prstGeom prst="straightConnector1">
              <a:avLst/>
            </a:prstGeom>
            <a:noFill/>
            <a:ln cap="rnd" cmpd="sng" w="12700">
              <a:solidFill>
                <a:srgbClr val="3E3E4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505" name="Google Shape;1505;p113"/>
            <p:cNvCxnSpPr/>
            <p:nvPr/>
          </p:nvCxnSpPr>
          <p:spPr>
            <a:xfrm>
              <a:off x="5884271" y="5114262"/>
              <a:ext cx="6300" cy="201600"/>
            </a:xfrm>
            <a:prstGeom prst="straightConnector1">
              <a:avLst/>
            </a:prstGeom>
            <a:noFill/>
            <a:ln cap="rnd" cmpd="sng" w="12700">
              <a:solidFill>
                <a:srgbClr val="3E3E4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1506" name="Google Shape;1506;p113"/>
            <p:cNvCxnSpPr/>
            <p:nvPr/>
          </p:nvCxnSpPr>
          <p:spPr>
            <a:xfrm>
              <a:off x="6833625" y="5114262"/>
              <a:ext cx="6300" cy="201600"/>
            </a:xfrm>
            <a:prstGeom prst="straightConnector1">
              <a:avLst/>
            </a:prstGeom>
            <a:noFill/>
            <a:ln cap="rnd" cmpd="sng" w="12700">
              <a:solidFill>
                <a:srgbClr val="3E3E4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1507" name="Google Shape;1507;p113"/>
            <p:cNvSpPr/>
            <p:nvPr/>
          </p:nvSpPr>
          <p:spPr>
            <a:xfrm>
              <a:off x="1783451" y="3025676"/>
              <a:ext cx="1946100" cy="298800"/>
            </a:xfrm>
            <a:prstGeom prst="rect">
              <a:avLst/>
            </a:prstGeom>
            <a:solidFill>
              <a:srgbClr val="1F56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The Ingress</a:t>
              </a:r>
              <a:endParaRPr b="1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13"/>
            <p:cNvSpPr/>
            <p:nvPr/>
          </p:nvSpPr>
          <p:spPr>
            <a:xfrm>
              <a:off x="5354164" y="2990374"/>
              <a:ext cx="209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3E3E40"/>
                  </a:solidFill>
                  <a:latin typeface="Calibri"/>
                  <a:ea typeface="Calibri"/>
                  <a:cs typeface="Calibri"/>
                  <a:sym typeface="Calibri"/>
                </a:rPr>
                <a:t>is collection of rules that allow inbound connections to reach the cluster services</a:t>
              </a:r>
              <a:endParaRPr sz="900">
                <a:solidFill>
                  <a:srgbClr val="EF43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4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 API Resource</a:t>
            </a:r>
            <a:endParaRPr/>
          </a:p>
        </p:txBody>
      </p:sp>
      <p:sp>
        <p:nvSpPr>
          <p:cNvPr id="1515" name="Google Shape;1515;p11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6" name="Google Shape;1516;p114"/>
          <p:cNvSpPr txBox="1"/>
          <p:nvPr/>
        </p:nvSpPr>
        <p:spPr>
          <a:xfrm>
            <a:off x="660475" y="1230475"/>
            <a:ext cx="103956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Ingress objects still an extension API like deployments, replicasets, etc... 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typical Ingress object that you can POST to the API server is: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7" name="Google Shape;1517;p114"/>
          <p:cNvSpPr txBox="1"/>
          <p:nvPr/>
        </p:nvSpPr>
        <p:spPr>
          <a:xfrm>
            <a:off x="683100" y="5546125"/>
            <a:ext cx="892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NGINX Ingress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supported annotations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18" name="Google Shape;1518;p114"/>
          <p:cNvGraphicFramePr/>
          <p:nvPr/>
        </p:nvGraphicFramePr>
        <p:xfrm>
          <a:off x="660475" y="213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7749700"/>
              </a:tblGrid>
              <a:tr h="319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extensions/v1beta1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Ingress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annotations: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nginx.ingress.kubernetes.io/affinity: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cookie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rules: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host: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foo.bar.com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http: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paths: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- path: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backend: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serviceName: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nginx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servicePort: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1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Welcome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61"/>
          <p:cNvSpPr txBox="1"/>
          <p:nvPr>
            <p:ph idx="11" type="ftr"/>
          </p:nvPr>
        </p:nvSpPr>
        <p:spPr>
          <a:xfrm>
            <a:off x="7205663" y="640899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Bitnami.</a:t>
            </a:r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61"/>
          <p:cNvSpPr txBox="1"/>
          <p:nvPr>
            <p:ph idx="12" type="sldNum"/>
          </p:nvPr>
        </p:nvSpPr>
        <p:spPr>
          <a:xfrm>
            <a:off x="11320463" y="640899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61"/>
          <p:cNvSpPr txBox="1"/>
          <p:nvPr/>
        </p:nvSpPr>
        <p:spPr>
          <a:xfrm>
            <a:off x="350950" y="1038950"/>
            <a:ext cx="11060700" cy="3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0A14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spoken language of the course is Spanish but all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documents and exercises will be in English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0A14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Please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provide proactive feedback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on whether you are understanding what we are teaching.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A14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All documents, exercises and references will be available in a web application (Google Drive).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1"/>
          <p:cNvSpPr txBox="1"/>
          <p:nvPr/>
        </p:nvSpPr>
        <p:spPr>
          <a:xfrm>
            <a:off x="7389875" y="5036800"/>
            <a:ext cx="3930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Let’s enjoy Kubernetes :)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15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Ingress Controller</a:t>
            </a:r>
            <a:endParaRPr/>
          </a:p>
        </p:txBody>
      </p:sp>
      <p:sp>
        <p:nvSpPr>
          <p:cNvPr id="1525" name="Google Shape;1525;p11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6" name="Google Shape;1526;p115"/>
          <p:cNvSpPr txBox="1"/>
          <p:nvPr/>
        </p:nvSpPr>
        <p:spPr>
          <a:xfrm>
            <a:off x="660475" y="1230475"/>
            <a:ext cx="103956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You will need to have an Ingress Controller for the previous rule to take effect. When using the K8s sandbox, an </a:t>
            </a:r>
            <a:r>
              <a:rPr i="1"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nginx</a:t>
            </a:r>
            <a:r>
              <a:rPr i="1"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3E3E40"/>
                </a:solidFill>
                <a:latin typeface="Calibri"/>
                <a:ea typeface="Calibri"/>
                <a:cs typeface="Calibri"/>
                <a:sym typeface="Calibri"/>
              </a:rPr>
              <a:t>based Ingress Controller is already running.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27" name="Google Shape;1527;p115"/>
          <p:cNvGraphicFramePr/>
          <p:nvPr/>
        </p:nvGraphicFramePr>
        <p:xfrm>
          <a:off x="660475" y="244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0816800"/>
              </a:tblGrid>
              <a:tr h="220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deployments --all-namespaces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NAMESPACE   NAME                      DESIRED CURRENT READY AGE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kube-system nginx-ingress-controller  1       1       1     1h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 get deployment nginx-ingress-controller -n kube-system -o yaml</a:t>
                      </a:r>
                      <a:endParaRPr sz="18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16"/>
          <p:cNvSpPr txBox="1"/>
          <p:nvPr>
            <p:ph type="title"/>
          </p:nvPr>
        </p:nvSpPr>
        <p:spPr>
          <a:xfrm>
            <a:off x="495300" y="2957174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Hands on</a:t>
            </a:r>
            <a:r>
              <a:rPr lang="en-US"/>
              <a:t>: Guestbook - Part III 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3" name="Google Shape;1533;p116"/>
          <p:cNvSpPr txBox="1"/>
          <p:nvPr>
            <p:ph idx="1" type="body"/>
          </p:nvPr>
        </p:nvSpPr>
        <p:spPr>
          <a:xfrm>
            <a:off x="495125" y="3548823"/>
            <a:ext cx="6194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5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Helvetica Neue"/>
              <a:buChar char="•"/>
            </a:pPr>
            <a:r>
              <a:rPr lang="en-US" sz="2400">
                <a:solidFill>
                  <a:schemeClr val="accent3"/>
                </a:solidFill>
              </a:rPr>
              <a:t>Create an Ingress rule to allow </a:t>
            </a:r>
            <a:r>
              <a:rPr lang="en-US" sz="2400">
                <a:solidFill>
                  <a:schemeClr val="accent3"/>
                </a:solidFill>
              </a:rPr>
              <a:t>inbound</a:t>
            </a:r>
            <a:r>
              <a:rPr lang="en-US" sz="2400">
                <a:solidFill>
                  <a:schemeClr val="accent3"/>
                </a:solidFill>
              </a:rPr>
              <a:t> traffic to your Guestbook site.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17"/>
          <p:cNvSpPr txBox="1"/>
          <p:nvPr>
            <p:ph type="title"/>
          </p:nvPr>
        </p:nvSpPr>
        <p:spPr>
          <a:xfrm>
            <a:off x="4130825" y="3502875"/>
            <a:ext cx="7276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VI - Configuring your Apps on K8s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18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Configuring your apps via env. vars</a:t>
            </a:r>
            <a:endParaRPr i="1"/>
          </a:p>
        </p:txBody>
      </p:sp>
      <p:sp>
        <p:nvSpPr>
          <p:cNvPr id="1545" name="Google Shape;1545;p118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Configuring your apps via env. vars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6" name="Google Shape;1546;p11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7" name="Google Shape;1547;p118"/>
          <p:cNvSpPr txBox="1"/>
          <p:nvPr>
            <p:ph idx="4" type="body"/>
          </p:nvPr>
        </p:nvSpPr>
        <p:spPr>
          <a:xfrm>
            <a:off x="8358200" y="2094574"/>
            <a:ext cx="3292500" cy="388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Using environment variables is one of the most extended methods to configure </a:t>
            </a:r>
            <a:r>
              <a:rPr lang="en-US" sz="1800">
                <a:solidFill>
                  <a:srgbClr val="3E3E40"/>
                </a:solidFill>
              </a:rPr>
              <a:t>containerized</a:t>
            </a:r>
            <a:r>
              <a:rPr lang="en-US" sz="1800">
                <a:solidFill>
                  <a:srgbClr val="3E3E40"/>
                </a:solidFill>
              </a:rPr>
              <a:t> apps.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548" name="Google Shape;1548;p118"/>
          <p:cNvSpPr txBox="1"/>
          <p:nvPr/>
        </p:nvSpPr>
        <p:spPr>
          <a:xfrm>
            <a:off x="446250" y="966900"/>
            <a:ext cx="68565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a look to the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different configurations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supported on the Bitnami MySQL Docker Image...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49" name="Google Shape;1549;p118"/>
          <p:cNvGraphicFramePr/>
          <p:nvPr/>
        </p:nvGraphicFramePr>
        <p:xfrm>
          <a:off x="446250" y="28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821400"/>
              </a:tblGrid>
              <a:tr h="266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</a:t>
                      </a: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image: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env: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ALLOW_EMPTY_PASSWORD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value: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550" name="Google Shape;1550;p118"/>
          <p:cNvSpPr txBox="1"/>
          <p:nvPr/>
        </p:nvSpPr>
        <p:spPr>
          <a:xfrm>
            <a:off x="446250" y="1576500"/>
            <a:ext cx="6856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you can check, we can use the env. variable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ALLOW_EMPTY_PASSWORD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configure MySQL to disable authentication. Use it on a Pod: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51" name="Google Shape;1551;p118"/>
          <p:cNvGraphicFramePr/>
          <p:nvPr/>
        </p:nvGraphicFramePr>
        <p:xfrm>
          <a:off x="3884025" y="40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357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mysql.yaml</a:t>
                      </a:r>
                      <a:b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exec -it mysql -- mysql -h 127.0.0.1</a:t>
                      </a:r>
                      <a:endParaRPr sz="11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552" name="Google Shape;1552;p118"/>
          <p:cNvSpPr txBox="1"/>
          <p:nvPr/>
        </p:nvSpPr>
        <p:spPr>
          <a:xfrm>
            <a:off x="3884025" y="3354925"/>
            <a:ext cx="3495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password needed as you can check:</a:t>
            </a:r>
            <a:endParaRPr sz="12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19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ConfigMaps</a:t>
            </a:r>
            <a:endParaRPr i="1"/>
          </a:p>
        </p:txBody>
      </p:sp>
      <p:sp>
        <p:nvSpPr>
          <p:cNvPr id="1559" name="Google Shape;1559;p119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ConfigMaps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0" name="Google Shape;1560;p11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1" name="Google Shape;1561;p119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ConfigMaps</a:t>
            </a:r>
            <a:r>
              <a:rPr lang="en-US" sz="1800">
                <a:solidFill>
                  <a:srgbClr val="3E3E40"/>
                </a:solidFill>
              </a:rPr>
              <a:t> provide a way to inject configuration data into pods so it is consumed by our containerised applications.</a:t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562" name="Google Shape;1562;p119"/>
          <p:cNvSpPr txBox="1"/>
          <p:nvPr/>
        </p:nvSpPr>
        <p:spPr>
          <a:xfrm>
            <a:off x="446250" y="966900"/>
            <a:ext cx="6856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create, get, delete configMaps.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3" name="Google Shape;1563;p119"/>
          <p:cNvSpPr txBox="1"/>
          <p:nvPr/>
        </p:nvSpPr>
        <p:spPr>
          <a:xfrm>
            <a:off x="470700" y="2096500"/>
            <a:ext cx="6856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use them in a Pod: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64" name="Google Shape;1564;p119"/>
          <p:cNvGraphicFramePr/>
          <p:nvPr/>
        </p:nvGraphicFramePr>
        <p:xfrm>
          <a:off x="470700" y="273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458750"/>
              </a:tblGrid>
              <a:tr h="357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endParaRPr sz="9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image: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bitnami/mysql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env:</a:t>
                      </a:r>
                      <a:endParaRPr sz="9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ALLOW_EMPTY_PASSWORD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value: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"yes"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MYSQL_REPLICATION_MODE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valueFrom: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configMapKeyRef: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key: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replication-mode</a:t>
                      </a:r>
                      <a:endParaRPr sz="9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MYSQL_REPLICATION_USER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valueFrom: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configMapKeyRef: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name: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9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key:</a:t>
                      </a:r>
                      <a:r>
                        <a:rPr lang="en-US" sz="9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9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replication-user</a:t>
                      </a:r>
                      <a:endParaRPr sz="9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5" name="Google Shape;1565;p119"/>
          <p:cNvGraphicFramePr/>
          <p:nvPr/>
        </p:nvGraphicFramePr>
        <p:xfrm>
          <a:off x="470700" y="145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695650"/>
              </a:tblGrid>
              <a:tr h="733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cm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cm --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help</a:t>
                      </a:r>
                      <a:endParaRPr sz="1200">
                        <a:solidFill>
                          <a:srgbClr val="C184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configmap mysql --from-literal=replication-mode=master --from-literal=replication-user=master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1566" name="Google Shape;1566;p119"/>
          <p:cNvSpPr txBox="1"/>
          <p:nvPr/>
        </p:nvSpPr>
        <p:spPr>
          <a:xfrm>
            <a:off x="4137000" y="4306975"/>
            <a:ext cx="3165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 In future sessions, we’ll study different ways to use ConfigMap to inject configuration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0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Secrets</a:t>
            </a:r>
            <a:endParaRPr i="1"/>
          </a:p>
        </p:txBody>
      </p:sp>
      <p:sp>
        <p:nvSpPr>
          <p:cNvPr id="1573" name="Google Shape;1573;p120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Secrets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4" name="Google Shape;1574;p12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5" name="Google Shape;1575;p120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In order to pass sensitive information to the applications we deploy, we used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secrets</a:t>
            </a:r>
            <a:r>
              <a:rPr lang="en-US" sz="1800">
                <a:solidFill>
                  <a:srgbClr val="3E3E40"/>
                </a:solidFill>
              </a:rPr>
              <a:t>.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Common sensitive data:</a:t>
            </a:r>
            <a:endParaRPr sz="1800">
              <a:solidFill>
                <a:srgbClr val="3E3E4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passwords, ssh keys, Oauth tokens, etc.</a:t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576" name="Google Shape;1576;p120"/>
          <p:cNvSpPr txBox="1"/>
          <p:nvPr/>
        </p:nvSpPr>
        <p:spPr>
          <a:xfrm>
            <a:off x="446250" y="966900"/>
            <a:ext cx="6856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create, get, delete secrets.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7" name="Google Shape;1577;p120"/>
          <p:cNvSpPr txBox="1"/>
          <p:nvPr/>
        </p:nvSpPr>
        <p:spPr>
          <a:xfrm>
            <a:off x="470700" y="2189575"/>
            <a:ext cx="6856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use them in a Pod:</a:t>
            </a:r>
            <a:endParaRPr b="1"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8" name="Google Shape;1578;p120"/>
          <p:cNvSpPr txBox="1"/>
          <p:nvPr/>
        </p:nvSpPr>
        <p:spPr>
          <a:xfrm>
            <a:off x="3891950" y="3734375"/>
            <a:ext cx="3635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it secure?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9" name="Google Shape;1579;p120"/>
          <p:cNvSpPr txBox="1"/>
          <p:nvPr/>
        </p:nvSpPr>
        <p:spPr>
          <a:xfrm>
            <a:off x="3891950" y="4188275"/>
            <a:ext cx="3635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ENCRYPTED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80" name="Google Shape;1580;p120"/>
          <p:cNvGraphicFramePr/>
          <p:nvPr/>
        </p:nvGraphicFramePr>
        <p:xfrm>
          <a:off x="470700" y="278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92500"/>
              </a:tblGrid>
              <a:tr h="1010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Pod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containers: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- </a:t>
                      </a: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endParaRPr sz="1200">
                        <a:solidFill>
                          <a:srgbClr val="50A14F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bitnami/mysql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env: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MYSQL_ROOT_PASSWORD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valueFrom: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secretKeyRef: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name: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mysql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key: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password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1" name="Google Shape;1581;p120"/>
          <p:cNvGraphicFramePr/>
          <p:nvPr/>
        </p:nvGraphicFramePr>
        <p:xfrm>
          <a:off x="470700" y="145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6956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secrets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secret generic --</a:t>
                      </a:r>
                      <a:r>
                        <a:rPr lang="en-US" sz="1200">
                          <a:solidFill>
                            <a:srgbClr val="C184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help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secret generic mysql --from-literal=password=root</a:t>
                      </a:r>
                      <a:endParaRPr sz="12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2" name="Google Shape;1582;p120"/>
          <p:cNvGraphicFramePr/>
          <p:nvPr/>
        </p:nvGraphicFramePr>
        <p:xfrm>
          <a:off x="3891950" y="478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357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secret mysql -o json | jq -r </a:t>
                      </a:r>
                      <a:r>
                        <a:rPr lang="en-US" sz="11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'.data.password'</a:t>
                      </a:r>
                      <a:r>
                        <a:rPr lang="en-US" sz="11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| base64 --decode</a:t>
                      </a:r>
                      <a:endParaRPr sz="1100">
                        <a:solidFill>
                          <a:srgbClr val="986801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21"/>
          <p:cNvSpPr txBox="1"/>
          <p:nvPr>
            <p:ph type="title"/>
          </p:nvPr>
        </p:nvSpPr>
        <p:spPr>
          <a:xfrm>
            <a:off x="495300" y="317501"/>
            <a:ext cx="68073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Namespaces</a:t>
            </a:r>
            <a:endParaRPr i="1"/>
          </a:p>
        </p:txBody>
      </p:sp>
      <p:sp>
        <p:nvSpPr>
          <p:cNvPr id="1589" name="Google Shape;1589;p121"/>
          <p:cNvSpPr txBox="1"/>
          <p:nvPr>
            <p:ph idx="3" type="body"/>
          </p:nvPr>
        </p:nvSpPr>
        <p:spPr>
          <a:xfrm>
            <a:off x="8358188" y="473075"/>
            <a:ext cx="329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B654"/>
                </a:solidFill>
                <a:latin typeface="Dosis"/>
                <a:ea typeface="Dosis"/>
                <a:cs typeface="Dosis"/>
                <a:sym typeface="Dosis"/>
              </a:rPr>
              <a:t>Namespaces</a:t>
            </a:r>
            <a:endParaRPr sz="3600">
              <a:solidFill>
                <a:srgbClr val="40B65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0" name="Google Shape;1590;p12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1" name="Google Shape;1591;p121"/>
          <p:cNvSpPr txBox="1"/>
          <p:nvPr>
            <p:ph idx="4" type="body"/>
          </p:nvPr>
        </p:nvSpPr>
        <p:spPr>
          <a:xfrm>
            <a:off x="8358188" y="1627188"/>
            <a:ext cx="3292500" cy="435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</a:rPr>
              <a:t>Namespaces are intended to isolate multiple groups/teams and give them access to a set of resources.</a:t>
            </a:r>
            <a:endParaRPr sz="1800">
              <a:solidFill>
                <a:srgbClr val="3E3E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</a:rPr>
              <a:t>Each namespace can have quota</a:t>
            </a:r>
            <a:endParaRPr sz="1800">
              <a:solidFill>
                <a:srgbClr val="3E3E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E3E40"/>
              </a:buClr>
              <a:buSzPts val="1800"/>
              <a:buFont typeface="Helvetica Neue"/>
              <a:buChar char="•"/>
            </a:pPr>
            <a:r>
              <a:rPr lang="en-US" sz="1800">
                <a:solidFill>
                  <a:srgbClr val="3E3E40"/>
                </a:solidFill>
              </a:rPr>
              <a:t>You can define RBAC policies in namespaces</a:t>
            </a:r>
            <a:endParaRPr sz="1800">
              <a:solidFill>
                <a:srgbClr val="3E3E40"/>
              </a:solidFill>
            </a:endParaRPr>
          </a:p>
        </p:txBody>
      </p:sp>
      <p:sp>
        <p:nvSpPr>
          <p:cNvPr id="1592" name="Google Shape;1592;p121"/>
          <p:cNvSpPr txBox="1"/>
          <p:nvPr/>
        </p:nvSpPr>
        <p:spPr>
          <a:xfrm>
            <a:off x="495300" y="937906"/>
            <a:ext cx="6304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 commands: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3" name="Google Shape;1593;p121"/>
          <p:cNvSpPr txBox="1"/>
          <p:nvPr/>
        </p:nvSpPr>
        <p:spPr>
          <a:xfrm>
            <a:off x="495300" y="2579614"/>
            <a:ext cx="6304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Pod in </a:t>
            </a:r>
            <a:r>
              <a:rPr i="1"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myns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94" name="Google Shape;1594;p121"/>
          <p:cNvGraphicFramePr/>
          <p:nvPr/>
        </p:nvGraphicFramePr>
        <p:xfrm>
          <a:off x="495300" y="1614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605175"/>
              </a:tblGrid>
              <a:tr h="133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ns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ns myns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get ns/myns -o yaml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delete ns/myns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5" name="Google Shape;1595;p121"/>
          <p:cNvGraphicFramePr/>
          <p:nvPr/>
        </p:nvGraphicFramePr>
        <p:xfrm>
          <a:off x="495300" y="326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66051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cat &lt;&lt; </a:t>
                      </a:r>
                      <a:r>
                        <a:rPr lang="en-US" sz="12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'EOF'</a:t>
                      </a: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&gt;&gt; mongo.yaml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apiVersion: v1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kind: Pod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metadata: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  name: mongo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  namespace: myns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spec: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  containers: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  - image: bitnami/mongodb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    name: mongo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EOF</a:t>
                      </a:r>
                      <a:b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2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$ kubectl create -f mongo.yaml</a:t>
                      </a:r>
                      <a:endParaRPr sz="12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22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VI</a:t>
            </a:r>
            <a:r>
              <a:rPr lang="en-US"/>
              <a:t>I - Persistence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1" name="Google Shape;1601;p122">
            <a:hlinkClick r:id="rId3"/>
          </p:cNvPr>
          <p:cNvSpPr/>
          <p:nvPr/>
        </p:nvSpPr>
        <p:spPr>
          <a:xfrm>
            <a:off x="0" y="6731000"/>
            <a:ext cx="468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2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7" name="Google Shape;1607;p123"/>
          <p:cNvSpPr txBox="1"/>
          <p:nvPr>
            <p:ph type="title"/>
          </p:nvPr>
        </p:nvSpPr>
        <p:spPr>
          <a:xfrm>
            <a:off x="495300" y="2832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Persistence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1608" name="Google Shape;1608;p123"/>
          <p:cNvPicPr preferRelativeResize="0"/>
          <p:nvPr/>
        </p:nvPicPr>
        <p:blipFill rotWithShape="1">
          <a:blip r:embed="rId3">
            <a:alphaModFix/>
          </a:blip>
          <a:srcRect b="25986" l="63849" r="0" t="0"/>
          <a:stretch/>
        </p:blipFill>
        <p:spPr>
          <a:xfrm>
            <a:off x="8146150" y="2539450"/>
            <a:ext cx="1837124" cy="1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23"/>
          <p:cNvSpPr txBox="1"/>
          <p:nvPr/>
        </p:nvSpPr>
        <p:spPr>
          <a:xfrm>
            <a:off x="760350" y="3098963"/>
            <a:ext cx="3928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Pods are ephemeral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0" name="Google Shape;1610;p123"/>
          <p:cNvSpPr txBox="1"/>
          <p:nvPr/>
        </p:nvSpPr>
        <p:spPr>
          <a:xfrm>
            <a:off x="760350" y="1478175"/>
            <a:ext cx="48603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Some applications require persistent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1" name="Google Shape;1611;p123"/>
          <p:cNvSpPr txBox="1"/>
          <p:nvPr/>
        </p:nvSpPr>
        <p:spPr>
          <a:xfrm>
            <a:off x="760350" y="4719750"/>
            <a:ext cx="60231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Solution: use volumes to provide persistent storage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1612" name="Google Shape;1612;p123"/>
          <p:cNvPicPr preferRelativeResize="0"/>
          <p:nvPr/>
        </p:nvPicPr>
        <p:blipFill rotWithShape="1">
          <a:blip r:embed="rId3">
            <a:alphaModFix/>
          </a:blip>
          <a:srcRect b="37493" l="-2136" r="74213" t="14524"/>
          <a:stretch/>
        </p:blipFill>
        <p:spPr>
          <a:xfrm>
            <a:off x="8002613" y="670900"/>
            <a:ext cx="2047414" cy="18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23"/>
          <p:cNvSpPr/>
          <p:nvPr/>
        </p:nvSpPr>
        <p:spPr>
          <a:xfrm>
            <a:off x="8057325" y="720963"/>
            <a:ext cx="1938000" cy="17592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23"/>
          <p:cNvSpPr txBox="1"/>
          <p:nvPr/>
        </p:nvSpPr>
        <p:spPr>
          <a:xfrm>
            <a:off x="10135675" y="1369425"/>
            <a:ext cx="1300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Data lost!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6-26 at 10.12.12.png" id="1615" name="Google Shape;1615;p123"/>
          <p:cNvPicPr preferRelativeResize="0"/>
          <p:nvPr/>
        </p:nvPicPr>
        <p:blipFill rotWithShape="1">
          <a:blip r:embed="rId3">
            <a:alphaModFix/>
          </a:blip>
          <a:srcRect b="25986" l="63849" r="0" t="0"/>
          <a:stretch/>
        </p:blipFill>
        <p:spPr>
          <a:xfrm>
            <a:off x="8167137" y="4527250"/>
            <a:ext cx="1718389" cy="18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23"/>
          <p:cNvSpPr/>
          <p:nvPr/>
        </p:nvSpPr>
        <p:spPr>
          <a:xfrm>
            <a:off x="8882275" y="3421150"/>
            <a:ext cx="670800" cy="61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23"/>
          <p:cNvSpPr txBox="1"/>
          <p:nvPr/>
        </p:nvSpPr>
        <p:spPr>
          <a:xfrm>
            <a:off x="9983275" y="3426825"/>
            <a:ext cx="1300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Volume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8" name="Google Shape;1618;p123"/>
          <p:cNvCxnSpPr>
            <a:stCxn id="1616" idx="6"/>
            <a:endCxn id="1617" idx="1"/>
          </p:cNvCxnSpPr>
          <p:nvPr/>
        </p:nvCxnSpPr>
        <p:spPr>
          <a:xfrm flipH="1" rot="10800000">
            <a:off x="9553075" y="3657850"/>
            <a:ext cx="430200" cy="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9" name="Google Shape;1619;p123"/>
          <p:cNvSpPr txBox="1"/>
          <p:nvPr/>
        </p:nvSpPr>
        <p:spPr>
          <a:xfrm>
            <a:off x="9907075" y="5331825"/>
            <a:ext cx="1300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Data safe!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20" name="Google Shape;1620;p123"/>
          <p:cNvCxnSpPr/>
          <p:nvPr/>
        </p:nvCxnSpPr>
        <p:spPr>
          <a:xfrm flipH="1" rot="10800000">
            <a:off x="9476875" y="5562850"/>
            <a:ext cx="430200" cy="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1" name="Google Shape;1621;p123"/>
          <p:cNvSpPr/>
          <p:nvPr/>
        </p:nvSpPr>
        <p:spPr>
          <a:xfrm>
            <a:off x="8057325" y="2702163"/>
            <a:ext cx="1938000" cy="17592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23">
            <a:hlinkClick r:id="rId4"/>
          </p:cNvPr>
          <p:cNvSpPr/>
          <p:nvPr/>
        </p:nvSpPr>
        <p:spPr>
          <a:xfrm>
            <a:off x="0" y="6731000"/>
            <a:ext cx="625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2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28" name="Google Shape;1628;p124"/>
          <p:cNvGraphicFramePr/>
          <p:nvPr/>
        </p:nvGraphicFramePr>
        <p:xfrm>
          <a:off x="629850" y="125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86200"/>
              </a:tblGrid>
              <a:tr h="456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Pod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example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busybox</a:t>
                      </a:r>
                      <a:endParaRPr sz="1800"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volumeMounts: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- mountPath: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volumes: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&lt;???????&gt;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29" name="Google Shape;1629;p124"/>
          <p:cNvSpPr txBox="1"/>
          <p:nvPr>
            <p:ph type="title"/>
          </p:nvPr>
        </p:nvSpPr>
        <p:spPr>
          <a:xfrm>
            <a:off x="495300" y="2832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Adding persistence to a Pod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0" name="Google Shape;1630;p124"/>
          <p:cNvSpPr/>
          <p:nvPr/>
        </p:nvSpPr>
        <p:spPr>
          <a:xfrm>
            <a:off x="1058500" y="3791348"/>
            <a:ext cx="2519700" cy="949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24"/>
          <p:cNvSpPr/>
          <p:nvPr/>
        </p:nvSpPr>
        <p:spPr>
          <a:xfrm>
            <a:off x="629850" y="4740848"/>
            <a:ext cx="2519700" cy="949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24"/>
          <p:cNvSpPr/>
          <p:nvPr/>
        </p:nvSpPr>
        <p:spPr>
          <a:xfrm>
            <a:off x="1074250" y="5371300"/>
            <a:ext cx="1875600" cy="289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3" name="Google Shape;1633;p124"/>
          <p:cNvCxnSpPr>
            <a:endCxn id="1634" idx="1"/>
          </p:cNvCxnSpPr>
          <p:nvPr/>
        </p:nvCxnSpPr>
        <p:spPr>
          <a:xfrm flipH="1" rot="10800000">
            <a:off x="2949850" y="1631325"/>
            <a:ext cx="1710600" cy="38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4" name="Google Shape;1634;p124"/>
          <p:cNvSpPr txBox="1"/>
          <p:nvPr/>
        </p:nvSpPr>
        <p:spPr>
          <a:xfrm>
            <a:off x="4660450" y="1250475"/>
            <a:ext cx="7169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This depends on the type of volume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35" name="Google Shape;1635;p124"/>
          <p:cNvGraphicFramePr/>
          <p:nvPr/>
        </p:nvGraphicFramePr>
        <p:xfrm>
          <a:off x="4830975" y="244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657300"/>
              </a:tblGrid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hostPath: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path: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/data</a:t>
                      </a:r>
                      <a:endParaRPr b="1" sz="120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36" name="Google Shape;1636;p124"/>
          <p:cNvSpPr txBox="1"/>
          <p:nvPr/>
        </p:nvSpPr>
        <p:spPr>
          <a:xfrm>
            <a:off x="4728675" y="1860775"/>
            <a:ext cx="2370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hostPath</a:t>
            </a:r>
            <a:r>
              <a:rPr lang="en-US"/>
              <a:t>: local node filesystem</a:t>
            </a:r>
            <a:endParaRPr/>
          </a:p>
        </p:txBody>
      </p:sp>
      <p:graphicFrame>
        <p:nvGraphicFramePr>
          <p:cNvPr id="1637" name="Google Shape;1637;p124"/>
          <p:cNvGraphicFramePr/>
          <p:nvPr/>
        </p:nvGraphicFramePr>
        <p:xfrm>
          <a:off x="8012325" y="20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875600"/>
              </a:tblGrid>
              <a:tr h="87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gcePersistentDisk: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pdName: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my-data-disk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fsType: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ext4</a:t>
                      </a:r>
                      <a:endParaRPr b="1" sz="120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38" name="Google Shape;1638;p124"/>
          <p:cNvSpPr txBox="1"/>
          <p:nvPr/>
        </p:nvSpPr>
        <p:spPr>
          <a:xfrm>
            <a:off x="8012325" y="1776013"/>
            <a:ext cx="310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gcePersistentDisk</a:t>
            </a:r>
            <a:r>
              <a:rPr lang="en-US"/>
              <a:t>: Google Compute Engine storage</a:t>
            </a:r>
            <a:endParaRPr/>
          </a:p>
        </p:txBody>
      </p:sp>
      <p:sp>
        <p:nvSpPr>
          <p:cNvPr id="1639" name="Google Shape;1639;p124"/>
          <p:cNvSpPr txBox="1"/>
          <p:nvPr/>
        </p:nvSpPr>
        <p:spPr>
          <a:xfrm>
            <a:off x="4754775" y="3071425"/>
            <a:ext cx="2708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awsElasticBlockStore</a:t>
            </a:r>
            <a:r>
              <a:rPr lang="en-US"/>
              <a:t>: AWS </a:t>
            </a:r>
            <a:br>
              <a:rPr lang="en-US"/>
            </a:br>
            <a:r>
              <a:rPr lang="en-US"/>
              <a:t>EBS storage</a:t>
            </a:r>
            <a:endParaRPr/>
          </a:p>
        </p:txBody>
      </p:sp>
      <p:graphicFrame>
        <p:nvGraphicFramePr>
          <p:cNvPr id="1640" name="Google Shape;1640;p124"/>
          <p:cNvGraphicFramePr/>
          <p:nvPr/>
        </p:nvGraphicFramePr>
        <p:xfrm>
          <a:off x="4885125" y="366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370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awsElasticBlockStore: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volumeID: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vol-0a07f3e37b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fsType: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ext4</a:t>
                      </a:r>
                      <a:endParaRPr b="1" sz="105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1" name="Google Shape;1641;p124"/>
          <p:cNvGraphicFramePr/>
          <p:nvPr/>
        </p:nvGraphicFramePr>
        <p:xfrm>
          <a:off x="8127525" y="366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92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gitRepo: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repository: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"git@github.com:my/repo.git"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revision: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"22f1d8406d464b0c087407253775"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b="1" sz="105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42" name="Google Shape;1642;p124"/>
          <p:cNvSpPr txBox="1"/>
          <p:nvPr/>
        </p:nvSpPr>
        <p:spPr>
          <a:xfrm>
            <a:off x="8031375" y="3071425"/>
            <a:ext cx="2708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gitRepo</a:t>
            </a:r>
            <a:r>
              <a:rPr lang="en-US"/>
              <a:t>: clone a git repository</a:t>
            </a:r>
            <a:endParaRPr/>
          </a:p>
        </p:txBody>
      </p:sp>
      <p:sp>
        <p:nvSpPr>
          <p:cNvPr id="1643" name="Google Shape;1643;p124"/>
          <p:cNvSpPr txBox="1"/>
          <p:nvPr/>
        </p:nvSpPr>
        <p:spPr>
          <a:xfrm>
            <a:off x="4754775" y="4595425"/>
            <a:ext cx="3014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configMap</a:t>
            </a:r>
            <a:r>
              <a:rPr lang="en-US"/>
              <a:t>: kubernetes config map </a:t>
            </a:r>
            <a:endParaRPr/>
          </a:p>
        </p:txBody>
      </p:sp>
      <p:graphicFrame>
        <p:nvGraphicFramePr>
          <p:cNvPr id="1644" name="Google Shape;1644;p124"/>
          <p:cNvGraphicFramePr/>
          <p:nvPr/>
        </p:nvGraphicFramePr>
        <p:xfrm>
          <a:off x="4885125" y="49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370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configMap:</a:t>
                      </a:r>
                      <a:b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name:</a:t>
                      </a: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log-config</a:t>
                      </a:r>
                      <a:b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items:</a:t>
                      </a:r>
                      <a:b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key:</a:t>
                      </a: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log_level</a:t>
                      </a:r>
                      <a:b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path:</a:t>
                      </a: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log_level</a:t>
                      </a:r>
                      <a:endParaRPr b="1" sz="1050">
                        <a:solidFill>
                          <a:srgbClr val="DD1144"/>
                        </a:solidFill>
                        <a:highlight>
                          <a:srgbClr val="F7F7F7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5" name="Google Shape;1645;p124"/>
          <p:cNvGraphicFramePr/>
          <p:nvPr/>
        </p:nvGraphicFramePr>
        <p:xfrm>
          <a:off x="7898925" y="4732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92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13970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secret:</a:t>
                      </a:r>
                      <a:b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b="1" lang="en-US" sz="105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secretName:</a:t>
                      </a:r>
                      <a:r>
                        <a:rPr b="1" lang="en-US" sz="1050">
                          <a:solidFill>
                            <a:srgbClr val="BBBBBB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7F7F7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mysecret</a:t>
                      </a:r>
                      <a:endParaRPr b="1" sz="1050">
                        <a:solidFill>
                          <a:srgbClr val="DD1144"/>
                        </a:solidFill>
                        <a:highlight>
                          <a:srgbClr val="F7F7F7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b="1" sz="105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46" name="Google Shape;1646;p124"/>
          <p:cNvSpPr txBox="1"/>
          <p:nvPr/>
        </p:nvSpPr>
        <p:spPr>
          <a:xfrm>
            <a:off x="8031375" y="4595425"/>
            <a:ext cx="2708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secret</a:t>
            </a:r>
            <a:r>
              <a:rPr lang="en-US"/>
              <a:t>: kubernetes secret</a:t>
            </a:r>
            <a:endParaRPr/>
          </a:p>
        </p:txBody>
      </p:sp>
      <p:sp>
        <p:nvSpPr>
          <p:cNvPr id="1647" name="Google Shape;1647;p124">
            <a:hlinkClick r:id="rId3"/>
          </p:cNvPr>
          <p:cNvSpPr/>
          <p:nvPr/>
        </p:nvSpPr>
        <p:spPr>
          <a:xfrm>
            <a:off x="0" y="6731000"/>
            <a:ext cx="781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"/>
          <p:cNvSpPr txBox="1"/>
          <p:nvPr>
            <p:ph type="title"/>
          </p:nvPr>
        </p:nvSpPr>
        <p:spPr>
          <a:xfrm>
            <a:off x="332425" y="2867550"/>
            <a:ext cx="8445000" cy="262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/>
              <a:t>Share Terminal:</a:t>
            </a:r>
            <a:endParaRPr/>
          </a:p>
          <a:p>
            <a:pPr indent="-431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floobits.com/juan131/intel-training-1</a:t>
            </a:r>
            <a:endParaRPr/>
          </a:p>
        </p:txBody>
      </p:sp>
      <p:sp>
        <p:nvSpPr>
          <p:cNvPr id="525" name="Google Shape;525;p62"/>
          <p:cNvSpPr txBox="1"/>
          <p:nvPr>
            <p:ph idx="1" type="body"/>
          </p:nvPr>
        </p:nvSpPr>
        <p:spPr>
          <a:xfrm>
            <a:off x="495302" y="5923091"/>
            <a:ext cx="619408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2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p125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Example: sharing volumes between containers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54" name="Google Shape;1654;p125"/>
          <p:cNvGraphicFramePr/>
          <p:nvPr/>
        </p:nvGraphicFramePr>
        <p:xfrm>
          <a:off x="1701163" y="89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473750"/>
              </a:tblGrid>
              <a:tr h="517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apiVersion: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v1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Pod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example</a:t>
                      </a:r>
                      <a:endParaRPr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spec: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containers: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</a:t>
                      </a:r>
                      <a:endParaRPr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image: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busybox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volumeMounts: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- mountPath: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/busy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box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image: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busybox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volumeMounts: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- mountPath: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/box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volumes: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emptyDir: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pic>
        <p:nvPicPr>
          <p:cNvPr descr="Screen Shot 2017-06-26 at 10.12.12.png" id="1655" name="Google Shape;1655;p125"/>
          <p:cNvPicPr preferRelativeResize="0"/>
          <p:nvPr/>
        </p:nvPicPr>
        <p:blipFill rotWithShape="1">
          <a:blip r:embed="rId3">
            <a:alphaModFix/>
          </a:blip>
          <a:srcRect b="25986" l="63849" r="0" t="0"/>
          <a:stretch/>
        </p:blipFill>
        <p:spPr>
          <a:xfrm>
            <a:off x="7685750" y="1516325"/>
            <a:ext cx="1837124" cy="1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25"/>
          <p:cNvSpPr txBox="1"/>
          <p:nvPr/>
        </p:nvSpPr>
        <p:spPr>
          <a:xfrm>
            <a:off x="6576175" y="4584375"/>
            <a:ext cx="440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emptyDir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: persistent storage only until pod is deleted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7" name="Google Shape;1657;p125"/>
          <p:cNvSpPr/>
          <p:nvPr/>
        </p:nvSpPr>
        <p:spPr>
          <a:xfrm>
            <a:off x="1701175" y="5627354"/>
            <a:ext cx="1875600" cy="30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8" name="Google Shape;1658;p125"/>
          <p:cNvCxnSpPr>
            <a:stCxn id="1657" idx="6"/>
            <a:endCxn id="1656" idx="1"/>
          </p:cNvCxnSpPr>
          <p:nvPr/>
        </p:nvCxnSpPr>
        <p:spPr>
          <a:xfrm flipH="1" rot="10800000">
            <a:off x="3576775" y="4803104"/>
            <a:ext cx="2999400" cy="9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125">
            <a:hlinkClick r:id="rId4"/>
          </p:cNvPr>
          <p:cNvSpPr/>
          <p:nvPr/>
        </p:nvSpPr>
        <p:spPr>
          <a:xfrm>
            <a:off x="0" y="6731000"/>
            <a:ext cx="937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2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5" name="Google Shape;1665;p126"/>
          <p:cNvSpPr txBox="1"/>
          <p:nvPr>
            <p:ph type="title"/>
          </p:nvPr>
        </p:nvSpPr>
        <p:spPr>
          <a:xfrm>
            <a:off x="495300" y="283275"/>
            <a:ext cx="5264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 the developer’s shoes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66" name="Google Shape;1666;p126"/>
          <p:cNvGraphicFramePr/>
          <p:nvPr/>
        </p:nvGraphicFramePr>
        <p:xfrm>
          <a:off x="748738" y="123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84200"/>
              </a:tblGrid>
              <a:tr h="492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Pod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example</a:t>
                      </a:r>
                      <a:endParaRPr sz="1800"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busybox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volumeMounts: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- mountPath: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volumes: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emptyDir: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67" name="Google Shape;1667;p126"/>
          <p:cNvSpPr txBox="1"/>
          <p:nvPr/>
        </p:nvSpPr>
        <p:spPr>
          <a:xfrm>
            <a:off x="4557750" y="933275"/>
            <a:ext cx="71091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So far it is too specific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68" name="Google Shape;1668;p126"/>
          <p:cNvGraphicFramePr/>
          <p:nvPr/>
        </p:nvGraphicFramePr>
        <p:xfrm>
          <a:off x="5050775" y="16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370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awsElasticBlockStore: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volumeID: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vol-0a07f3e37b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fsType: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ext4</a:t>
                      </a:r>
                      <a:endParaRPr b="1" sz="105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9" name="Google Shape;1669;p126"/>
          <p:cNvGraphicFramePr/>
          <p:nvPr/>
        </p:nvGraphicFramePr>
        <p:xfrm>
          <a:off x="7620575" y="16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657300"/>
              </a:tblGrid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hostPath: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path: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/data</a:t>
                      </a:r>
                      <a:endParaRPr b="1" sz="120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0" name="Google Shape;1670;p126"/>
          <p:cNvGraphicFramePr/>
          <p:nvPr/>
        </p:nvGraphicFramePr>
        <p:xfrm>
          <a:off x="9628825" y="1559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202125"/>
              </a:tblGrid>
              <a:tr h="761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b="1"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gcePersistentDisk</a:t>
                      </a: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b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b="1"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pdName</a:t>
                      </a: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 </a:t>
                      </a:r>
                      <a:r>
                        <a:rPr lang="en-US" sz="12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my-data-disk</a:t>
                      </a:r>
                      <a:b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</a:t>
                      </a:r>
                      <a:r>
                        <a:rPr b="1"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fsType</a:t>
                      </a:r>
                      <a:r>
                        <a:rPr lang="en-US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 </a:t>
                      </a:r>
                      <a:r>
                        <a:rPr lang="en-US" sz="1200">
                          <a:solidFill>
                            <a:srgbClr val="DD1144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ext4</a:t>
                      </a:r>
                      <a:endParaRPr b="1" sz="1200">
                        <a:solidFill>
                          <a:srgbClr val="DD1144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71" name="Google Shape;1671;p126"/>
          <p:cNvSpPr txBox="1"/>
          <p:nvPr/>
        </p:nvSpPr>
        <p:spPr>
          <a:xfrm>
            <a:off x="4557750" y="2667150"/>
            <a:ext cx="7634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Why would I need to know these low-level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2" name="Google Shape;1672;p126"/>
          <p:cNvSpPr txBox="1"/>
          <p:nvPr/>
        </p:nvSpPr>
        <p:spPr>
          <a:xfrm>
            <a:off x="4557750" y="3429625"/>
            <a:ext cx="72732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I would need to know set of requirements: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Read only or Read or Write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Storage backend (only if it is important)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etc...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3" name="Google Shape;1673;p126"/>
          <p:cNvSpPr txBox="1"/>
          <p:nvPr/>
        </p:nvSpPr>
        <p:spPr>
          <a:xfrm>
            <a:off x="4557750" y="5402388"/>
            <a:ext cx="72732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Can the cluster get me a volume given a set of requirements?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74" name="Google Shape;1674;p126"/>
          <p:cNvGraphicFramePr/>
          <p:nvPr/>
        </p:nvGraphicFramePr>
        <p:xfrm>
          <a:off x="748738" y="472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182900"/>
              </a:tblGrid>
              <a:tr h="1337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 with 10 GB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Read and write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675" name="Google Shape;1675;p126"/>
          <p:cNvCxnSpPr>
            <a:stCxn id="1673" idx="1"/>
          </p:cNvCxnSpPr>
          <p:nvPr/>
        </p:nvCxnSpPr>
        <p:spPr>
          <a:xfrm rot="10800000">
            <a:off x="3460950" y="5427438"/>
            <a:ext cx="1096800" cy="35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76" name="Google Shape;1676;p126"/>
          <p:cNvGrpSpPr/>
          <p:nvPr/>
        </p:nvGrpSpPr>
        <p:grpSpPr>
          <a:xfrm>
            <a:off x="10894950" y="296302"/>
            <a:ext cx="1035600" cy="829648"/>
            <a:chOff x="10894950" y="296302"/>
            <a:chExt cx="1035600" cy="829648"/>
          </a:xfrm>
        </p:grpSpPr>
        <p:sp>
          <p:nvSpPr>
            <p:cNvPr id="1677" name="Google Shape;1677;p126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26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679" name="Google Shape;1679;p126">
            <a:hlinkClick r:id="rId3"/>
          </p:cNvPr>
          <p:cNvSpPr/>
          <p:nvPr/>
        </p:nvSpPr>
        <p:spPr>
          <a:xfrm>
            <a:off x="0" y="6731000"/>
            <a:ext cx="1094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2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5" name="Google Shape;1685;p127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PersistentVolumeClaims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86" name="Google Shape;1686;p127"/>
          <p:cNvGraphicFramePr/>
          <p:nvPr/>
        </p:nvGraphicFramePr>
        <p:xfrm>
          <a:off x="7418913" y="140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84200"/>
              </a:tblGrid>
              <a:tr h="492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Pod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example</a:t>
                      </a:r>
                      <a:endParaRPr sz="1800">
                        <a:solidFill>
                          <a:srgbClr val="DD1144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containers: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image: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busybox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volumeMounts: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- mountPath: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busy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volumes: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 with 10 GB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Read and write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7" name="Google Shape;1687;p127"/>
          <p:cNvGraphicFramePr/>
          <p:nvPr/>
        </p:nvGraphicFramePr>
        <p:xfrm>
          <a:off x="724150" y="16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41939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7"/>
          <p:cNvSpPr txBox="1"/>
          <p:nvPr/>
        </p:nvSpPr>
        <p:spPr>
          <a:xfrm>
            <a:off x="566325" y="896475"/>
            <a:ext cx="9061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Abstraction to request volumes to the cluster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689" name="Google Shape;1689;p127"/>
          <p:cNvGraphicFramePr/>
          <p:nvPr/>
        </p:nvGraphicFramePr>
        <p:xfrm>
          <a:off x="7434863" y="4902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182900"/>
              </a:tblGrid>
              <a:tr h="1337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-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test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persistentVolumeClaim</a:t>
                      </a:r>
                      <a: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b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 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claimName</a:t>
                      </a:r>
                      <a: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myclaim</a:t>
                      </a:r>
                      <a:br>
                        <a:rPr b="1"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690" name="Google Shape;1690;p127"/>
          <p:cNvCxnSpPr/>
          <p:nvPr/>
        </p:nvCxnSpPr>
        <p:spPr>
          <a:xfrm>
            <a:off x="4939725" y="3634000"/>
            <a:ext cx="2454000" cy="16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1" name="Google Shape;1691;p127"/>
          <p:cNvSpPr txBox="1"/>
          <p:nvPr/>
        </p:nvSpPr>
        <p:spPr>
          <a:xfrm>
            <a:off x="4946100" y="5012975"/>
            <a:ext cx="2299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Once created, use it</a:t>
            </a:r>
            <a:b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in your pod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92" name="Google Shape;1692;p127"/>
          <p:cNvGrpSpPr/>
          <p:nvPr/>
        </p:nvGrpSpPr>
        <p:grpSpPr>
          <a:xfrm>
            <a:off x="10894950" y="296302"/>
            <a:ext cx="1035600" cy="829648"/>
            <a:chOff x="10894950" y="296302"/>
            <a:chExt cx="1035600" cy="829648"/>
          </a:xfrm>
        </p:grpSpPr>
        <p:sp>
          <p:nvSpPr>
            <p:cNvPr id="1693" name="Google Shape;1693;p127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27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695" name="Google Shape;1695;p127"/>
          <p:cNvSpPr txBox="1"/>
          <p:nvPr/>
        </p:nvSpPr>
        <p:spPr>
          <a:xfrm>
            <a:off x="4976550" y="1657550"/>
            <a:ext cx="24036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ReadWriteOnce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ReadOnlyMany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ReadWriteMany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6" name="Google Shape;1696;p127"/>
          <p:cNvSpPr/>
          <p:nvPr/>
        </p:nvSpPr>
        <p:spPr>
          <a:xfrm>
            <a:off x="967725" y="3277375"/>
            <a:ext cx="2403600" cy="67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7" name="Google Shape;1697;p127"/>
          <p:cNvCxnSpPr>
            <a:endCxn id="1695" idx="1"/>
          </p:cNvCxnSpPr>
          <p:nvPr/>
        </p:nvCxnSpPr>
        <p:spPr>
          <a:xfrm flipH="1" rot="10800000">
            <a:off x="3371250" y="2167700"/>
            <a:ext cx="1605300" cy="144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8" name="Google Shape;1698;p127">
            <a:hlinkClick r:id="rId3"/>
          </p:cNvPr>
          <p:cNvSpPr/>
          <p:nvPr/>
        </p:nvSpPr>
        <p:spPr>
          <a:xfrm>
            <a:off x="0" y="6731000"/>
            <a:ext cx="1250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2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4" name="Google Shape;1704;p128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In the cluster administrator’s shoes</a:t>
            </a:r>
            <a:endParaRPr/>
          </a:p>
        </p:txBody>
      </p:sp>
      <p:graphicFrame>
        <p:nvGraphicFramePr>
          <p:cNvPr id="1705" name="Google Shape;1705;p128"/>
          <p:cNvGraphicFramePr/>
          <p:nvPr/>
        </p:nvGraphicFramePr>
        <p:xfrm>
          <a:off x="1118325" y="19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657300"/>
              </a:tblGrid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hostPath: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path: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/data</a:t>
                      </a:r>
                      <a:endParaRPr b="1" sz="120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6" name="Google Shape;1706;p128"/>
          <p:cNvGraphicFramePr/>
          <p:nvPr/>
        </p:nvGraphicFramePr>
        <p:xfrm>
          <a:off x="3324325" y="19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1875600"/>
              </a:tblGrid>
              <a:tr h="87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303030"/>
                          </a:solidFill>
                          <a:highlight>
                            <a:srgbClr val="F7F7F7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gcePersistentDisk: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pdName: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my-data-disk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fsType: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ext4</a:t>
                      </a:r>
                      <a:endParaRPr b="1" sz="120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7" name="Google Shape;1707;p128"/>
          <p:cNvGraphicFramePr/>
          <p:nvPr/>
        </p:nvGraphicFramePr>
        <p:xfrm>
          <a:off x="5876225" y="191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370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awsElasticBlockStore: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volumeID: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vol-0a07f3e37b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fsType: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ext4</a:t>
                      </a:r>
                      <a:endParaRPr b="1" sz="105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8" name="Google Shape;1708;p128"/>
          <p:cNvGraphicFramePr/>
          <p:nvPr/>
        </p:nvGraphicFramePr>
        <p:xfrm>
          <a:off x="8538375" y="1916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392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gitRepo: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repository: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"git@github.com:my/repo.git"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revision: </a:t>
                      </a:r>
                      <a:r>
                        <a:rPr b="1" lang="en-US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"22f1d8406d464b0c087407253775"</a:t>
                      </a:r>
                      <a:br>
                        <a:rPr b="1" lang="en-US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b="1" sz="1050">
                        <a:solidFill>
                          <a:srgbClr val="303030"/>
                        </a:solidFill>
                        <a:highlight>
                          <a:srgbClr val="F7F7F7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09" name="Google Shape;1709;p128"/>
          <p:cNvSpPr txBox="1"/>
          <p:nvPr/>
        </p:nvSpPr>
        <p:spPr>
          <a:xfrm>
            <a:off x="718725" y="1201275"/>
            <a:ext cx="9061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Before we knew where the volumes came from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0" name="Google Shape;1710;p128"/>
          <p:cNvSpPr txBox="1"/>
          <p:nvPr/>
        </p:nvSpPr>
        <p:spPr>
          <a:xfrm>
            <a:off x="718725" y="3334875"/>
            <a:ext cx="90615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With PersistentVolumeClaims: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What will the cluster use?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How does it know which storage resources are available?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1" name="Google Shape;1711;p128"/>
          <p:cNvSpPr txBox="1"/>
          <p:nvPr/>
        </p:nvSpPr>
        <p:spPr>
          <a:xfrm>
            <a:off x="718725" y="5087475"/>
            <a:ext cx="96429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We need another object that represents available storage to use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12" name="Google Shape;1712;p128"/>
          <p:cNvGrpSpPr/>
          <p:nvPr/>
        </p:nvGrpSpPr>
        <p:grpSpPr>
          <a:xfrm>
            <a:off x="10529325" y="283277"/>
            <a:ext cx="1401300" cy="829648"/>
            <a:chOff x="10674625" y="296302"/>
            <a:chExt cx="1401300" cy="829648"/>
          </a:xfrm>
        </p:grpSpPr>
        <p:sp>
          <p:nvSpPr>
            <p:cNvPr id="1713" name="Google Shape;1713;p128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28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  </a:t>
              </a:r>
              <a:r>
                <a:rPr lang="en-US">
                  <a:solidFill>
                    <a:schemeClr val="accent3"/>
                  </a:solidFill>
                </a:rPr>
                <a:t>Administrator</a:t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1715" name="Google Shape;1715;p128">
            <a:hlinkClick r:id="rId3"/>
          </p:cNvPr>
          <p:cNvSpPr/>
          <p:nvPr/>
        </p:nvSpPr>
        <p:spPr>
          <a:xfrm>
            <a:off x="0" y="6731000"/>
            <a:ext cx="14067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29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1" name="Google Shape;1721;p129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PersistentVolume</a:t>
            </a:r>
            <a:endParaRPr/>
          </a:p>
        </p:txBody>
      </p:sp>
      <p:grpSp>
        <p:nvGrpSpPr>
          <p:cNvPr id="1722" name="Google Shape;1722;p129"/>
          <p:cNvGrpSpPr/>
          <p:nvPr/>
        </p:nvGrpSpPr>
        <p:grpSpPr>
          <a:xfrm>
            <a:off x="10529325" y="283277"/>
            <a:ext cx="1401300" cy="829648"/>
            <a:chOff x="10674625" y="296302"/>
            <a:chExt cx="1401300" cy="829648"/>
          </a:xfrm>
        </p:grpSpPr>
        <p:sp>
          <p:nvSpPr>
            <p:cNvPr id="1723" name="Google Shape;1723;p129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29"/>
            <p:cNvSpPr txBox="1"/>
            <p:nvPr/>
          </p:nvSpPr>
          <p:spPr>
            <a:xfrm>
              <a:off x="10674625" y="76085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  </a:t>
              </a:r>
              <a:r>
                <a:rPr lang="en-US">
                  <a:solidFill>
                    <a:schemeClr val="accent3"/>
                  </a:solidFill>
                </a:rPr>
                <a:t>Administrator</a:t>
              </a:r>
              <a:endParaRPr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1725" name="Google Shape;1725;p129"/>
          <p:cNvGraphicFramePr/>
          <p:nvPr/>
        </p:nvGraphicFramePr>
        <p:xfrm>
          <a:off x="838200" y="14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7356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"PersistentVolume"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"pv0001"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capacity: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storage: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"10Gi"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"ReadWriteOnce"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gcePersistentDisk: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fsType: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"ext4"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pdName: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"pd-disk-1"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26" name="Google Shape;1726;p129"/>
          <p:cNvSpPr txBox="1"/>
          <p:nvPr/>
        </p:nvSpPr>
        <p:spPr>
          <a:xfrm>
            <a:off x="566325" y="896475"/>
            <a:ext cx="9061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Object that represents available volumes in the cluster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7" name="Google Shape;1727;p129"/>
          <p:cNvSpPr/>
          <p:nvPr/>
        </p:nvSpPr>
        <p:spPr>
          <a:xfrm>
            <a:off x="655975" y="4278800"/>
            <a:ext cx="3918000" cy="13269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29"/>
          <p:cNvSpPr txBox="1"/>
          <p:nvPr/>
        </p:nvSpPr>
        <p:spPr>
          <a:xfrm>
            <a:off x="6036150" y="4226600"/>
            <a:ext cx="52647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When a PersistentVolumeClaim is created, it will search in the</a:t>
            </a:r>
            <a:b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9" name="Google Shape;1729;p129"/>
          <p:cNvSpPr txBox="1"/>
          <p:nvPr/>
        </p:nvSpPr>
        <p:spPr>
          <a:xfrm>
            <a:off x="6158725" y="1954113"/>
            <a:ext cx="52647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The volume’s storage backend details are defined here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30" name="Google Shape;1730;p129"/>
          <p:cNvCxnSpPr>
            <a:stCxn id="1729" idx="1"/>
            <a:endCxn id="1727" idx="7"/>
          </p:cNvCxnSpPr>
          <p:nvPr/>
        </p:nvCxnSpPr>
        <p:spPr>
          <a:xfrm flipH="1">
            <a:off x="4000225" y="2669763"/>
            <a:ext cx="2158500" cy="180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129">
            <a:hlinkClick r:id="rId3"/>
          </p:cNvPr>
          <p:cNvSpPr/>
          <p:nvPr/>
        </p:nvSpPr>
        <p:spPr>
          <a:xfrm>
            <a:off x="0" y="6731000"/>
            <a:ext cx="15630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30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7" name="Google Shape;1737;p130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Static method (I)</a:t>
            </a:r>
            <a:endParaRPr/>
          </a:p>
        </p:txBody>
      </p:sp>
      <p:grpSp>
        <p:nvGrpSpPr>
          <p:cNvPr id="1738" name="Google Shape;1738;p130"/>
          <p:cNvGrpSpPr/>
          <p:nvPr/>
        </p:nvGrpSpPr>
        <p:grpSpPr>
          <a:xfrm>
            <a:off x="739000" y="5455777"/>
            <a:ext cx="1401300" cy="874448"/>
            <a:chOff x="12263075" y="707452"/>
            <a:chExt cx="1401300" cy="874448"/>
          </a:xfrm>
        </p:grpSpPr>
        <p:sp>
          <p:nvSpPr>
            <p:cNvPr id="1739" name="Google Shape;1739;p130"/>
            <p:cNvSpPr/>
            <p:nvPr/>
          </p:nvSpPr>
          <p:spPr>
            <a:xfrm>
              <a:off x="12743722" y="70745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30"/>
            <p:cNvSpPr txBox="1"/>
            <p:nvPr/>
          </p:nvSpPr>
          <p:spPr>
            <a:xfrm>
              <a:off x="12263075" y="121680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  </a:t>
              </a:r>
              <a:r>
                <a:rPr lang="en-US">
                  <a:solidFill>
                    <a:schemeClr val="accent3"/>
                  </a:solidFill>
                </a:rPr>
                <a:t>Administrator</a:t>
              </a:r>
              <a:endParaRPr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1741" name="Google Shape;1741;p130"/>
          <p:cNvGraphicFramePr/>
          <p:nvPr/>
        </p:nvGraphicFramePr>
        <p:xfrm>
          <a:off x="674225" y="113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43650"/>
              </a:tblGrid>
              <a:tr h="424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"PersistentVolume"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"pv0001"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labels: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local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capacity: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storage: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"10Gi"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"ReadWriteOnce"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hostpath: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path: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"/mnt/data"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2" name="Google Shape;1742;p130"/>
          <p:cNvGraphicFramePr/>
          <p:nvPr/>
        </p:nvGraphicFramePr>
        <p:xfrm>
          <a:off x="4216075" y="113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287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"PersistentVolume"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"pv0002"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labels: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capacity: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storage: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"30Gi"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"ReadWriteOnce"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gcePersistentDisk: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fsType: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"ext4"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pdName: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"pd-disk-1"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3" name="Google Shape;1743;p130"/>
          <p:cNvGraphicFramePr/>
          <p:nvPr/>
        </p:nvGraphicFramePr>
        <p:xfrm>
          <a:off x="7743025" y="113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4697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"v1"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"PersistentVolume"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"pv0003"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labels: 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ebs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capacity: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storage: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"2Gi"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"ReadWriteOnce"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awsElasticBlockStore: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volumeID: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vol-0a07f3e37b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fsType: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ext4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44" name="Google Shape;1744;p130"/>
          <p:cNvSpPr txBox="1"/>
          <p:nvPr/>
        </p:nvSpPr>
        <p:spPr>
          <a:xfrm>
            <a:off x="2385400" y="5754750"/>
            <a:ext cx="466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-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Create PersistentVolumes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5" name="Google Shape;1745;p130"/>
          <p:cNvSpPr/>
          <p:nvPr/>
        </p:nvSpPr>
        <p:spPr>
          <a:xfrm>
            <a:off x="819975" y="2430125"/>
            <a:ext cx="2504700" cy="730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0"/>
          <p:cNvSpPr/>
          <p:nvPr/>
        </p:nvSpPr>
        <p:spPr>
          <a:xfrm>
            <a:off x="4096575" y="2430125"/>
            <a:ext cx="2504700" cy="730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30"/>
          <p:cNvSpPr/>
          <p:nvPr/>
        </p:nvSpPr>
        <p:spPr>
          <a:xfrm>
            <a:off x="7601775" y="2353925"/>
            <a:ext cx="2504700" cy="730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30"/>
          <p:cNvSpPr txBox="1"/>
          <p:nvPr/>
        </p:nvSpPr>
        <p:spPr>
          <a:xfrm>
            <a:off x="7262200" y="344550"/>
            <a:ext cx="466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-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Tip: Labels for organization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9" name="Google Shape;1749;p130"/>
          <p:cNvCxnSpPr>
            <a:stCxn id="1745" idx="7"/>
            <a:endCxn id="1748" idx="2"/>
          </p:cNvCxnSpPr>
          <p:nvPr/>
        </p:nvCxnSpPr>
        <p:spPr>
          <a:xfrm flipH="1" rot="10800000">
            <a:off x="2957870" y="875404"/>
            <a:ext cx="6637500" cy="166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0"/>
          <p:cNvCxnSpPr>
            <a:stCxn id="1746" idx="7"/>
            <a:endCxn id="1748" idx="2"/>
          </p:cNvCxnSpPr>
          <p:nvPr/>
        </p:nvCxnSpPr>
        <p:spPr>
          <a:xfrm flipH="1" rot="10800000">
            <a:off x="6234470" y="875404"/>
            <a:ext cx="3360900" cy="166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0"/>
          <p:cNvCxnSpPr>
            <a:stCxn id="1747" idx="0"/>
            <a:endCxn id="1748" idx="2"/>
          </p:cNvCxnSpPr>
          <p:nvPr/>
        </p:nvCxnSpPr>
        <p:spPr>
          <a:xfrm flipH="1" rot="10800000">
            <a:off x="8854125" y="875525"/>
            <a:ext cx="741300" cy="147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2" name="Google Shape;1752;p130">
            <a:hlinkClick r:id="rId3"/>
          </p:cNvPr>
          <p:cNvSpPr/>
          <p:nvPr/>
        </p:nvSpPr>
        <p:spPr>
          <a:xfrm>
            <a:off x="0" y="6731000"/>
            <a:ext cx="17193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31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31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9" name="Google Shape;1759;p131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Static method (II)</a:t>
            </a:r>
            <a:endParaRPr/>
          </a:p>
        </p:txBody>
      </p:sp>
      <p:grpSp>
        <p:nvGrpSpPr>
          <p:cNvPr id="1760" name="Google Shape;1760;p131"/>
          <p:cNvGrpSpPr/>
          <p:nvPr/>
        </p:nvGrpSpPr>
        <p:grpSpPr>
          <a:xfrm>
            <a:off x="9171875" y="5329477"/>
            <a:ext cx="1035600" cy="829648"/>
            <a:chOff x="10894950" y="296302"/>
            <a:chExt cx="1035600" cy="829648"/>
          </a:xfrm>
        </p:grpSpPr>
        <p:sp>
          <p:nvSpPr>
            <p:cNvPr id="1761" name="Google Shape;1761;p131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31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763" name="Google Shape;1763;p131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4" name="Google Shape;1764;p131"/>
          <p:cNvGrpSpPr/>
          <p:nvPr/>
        </p:nvGrpSpPr>
        <p:grpSpPr>
          <a:xfrm>
            <a:off x="1020402" y="2155368"/>
            <a:ext cx="804906" cy="613251"/>
            <a:chOff x="20497800" y="5745163"/>
            <a:chExt cx="1539900" cy="1173237"/>
          </a:xfrm>
        </p:grpSpPr>
        <p:sp>
          <p:nvSpPr>
            <p:cNvPr id="1765" name="Google Shape;1765;p131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66" name="Google Shape;1766;p131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67" name="Google Shape;1767;p131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68" name="Google Shape;1768;p131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69" name="Google Shape;1769;p131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70" name="Google Shape;1770;p131"/>
          <p:cNvGrpSpPr/>
          <p:nvPr/>
        </p:nvGrpSpPr>
        <p:grpSpPr>
          <a:xfrm>
            <a:off x="1020402" y="3512718"/>
            <a:ext cx="804906" cy="613251"/>
            <a:chOff x="20497800" y="5745163"/>
            <a:chExt cx="1539900" cy="1173237"/>
          </a:xfrm>
        </p:grpSpPr>
        <p:sp>
          <p:nvSpPr>
            <p:cNvPr id="1771" name="Google Shape;1771;p131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2" name="Google Shape;1772;p131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3" name="Google Shape;1773;p131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4" name="Google Shape;1774;p131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5" name="Google Shape;1775;p131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776" name="Google Shape;1776;p131"/>
          <p:cNvGrpSpPr/>
          <p:nvPr/>
        </p:nvGrpSpPr>
        <p:grpSpPr>
          <a:xfrm>
            <a:off x="1020402" y="5081443"/>
            <a:ext cx="804906" cy="613251"/>
            <a:chOff x="20497800" y="5745163"/>
            <a:chExt cx="1539900" cy="1173237"/>
          </a:xfrm>
        </p:grpSpPr>
        <p:sp>
          <p:nvSpPr>
            <p:cNvPr id="1777" name="Google Shape;1777;p131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8" name="Google Shape;1778;p131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79" name="Google Shape;1779;p131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0" name="Google Shape;1780;p131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81" name="Google Shape;1781;p131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1782" name="Google Shape;1782;p131"/>
          <p:cNvGraphicFramePr/>
          <p:nvPr/>
        </p:nvGraphicFramePr>
        <p:xfrm>
          <a:off x="2118125" y="19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"pv0001"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"10Gi"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83" name="Google Shape;1783;p131"/>
          <p:cNvGraphicFramePr/>
          <p:nvPr/>
        </p:nvGraphicFramePr>
        <p:xfrm>
          <a:off x="2118125" y="32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"pv0002"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84" name="Google Shape;1784;p131"/>
          <p:cNvGraphicFramePr/>
          <p:nvPr/>
        </p:nvGraphicFramePr>
        <p:xfrm>
          <a:off x="2194325" y="47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"pv0003"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ebs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"2Gi"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85" name="Google Shape;1785;p131"/>
          <p:cNvGraphicFramePr/>
          <p:nvPr/>
        </p:nvGraphicFramePr>
        <p:xfrm>
          <a:off x="7922975" y="149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73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786" name="Google Shape;1786;p131"/>
          <p:cNvSpPr/>
          <p:nvPr/>
        </p:nvSpPr>
        <p:spPr>
          <a:xfrm>
            <a:off x="5612600" y="2887900"/>
            <a:ext cx="1111311" cy="1082186"/>
          </a:xfrm>
          <a:custGeom>
            <a:rect b="b" l="l" r="r" t="t"/>
            <a:pathLst>
              <a:path extrusionOk="0" h="206919" w="20363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1"/>
          <p:cNvSpPr/>
          <p:nvPr/>
        </p:nvSpPr>
        <p:spPr>
          <a:xfrm>
            <a:off x="645000" y="1447300"/>
            <a:ext cx="4231800" cy="47118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1"/>
          <p:cNvSpPr txBox="1"/>
          <p:nvPr/>
        </p:nvSpPr>
        <p:spPr>
          <a:xfrm>
            <a:off x="5301550" y="4024250"/>
            <a:ext cx="14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Searching...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9" name="Google Shape;1789;p131"/>
          <p:cNvCxnSpPr/>
          <p:nvPr/>
        </p:nvCxnSpPr>
        <p:spPr>
          <a:xfrm rot="10800000">
            <a:off x="4137475" y="2438525"/>
            <a:ext cx="3807000" cy="1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790" name="Google Shape;1790;p131"/>
          <p:cNvSpPr txBox="1"/>
          <p:nvPr/>
        </p:nvSpPr>
        <p:spPr>
          <a:xfrm>
            <a:off x="5549925" y="198505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1" name="Google Shape;1791;p131">
            <a:hlinkClick r:id="rId3"/>
          </p:cNvPr>
          <p:cNvSpPr/>
          <p:nvPr/>
        </p:nvSpPr>
        <p:spPr>
          <a:xfrm>
            <a:off x="0" y="6731000"/>
            <a:ext cx="18756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32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2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8" name="Google Shape;1798;p132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Static method (III)</a:t>
            </a:r>
            <a:endParaRPr/>
          </a:p>
        </p:txBody>
      </p:sp>
      <p:sp>
        <p:nvSpPr>
          <p:cNvPr id="1799" name="Google Shape;1799;p132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00" name="Google Shape;1800;p132"/>
          <p:cNvGrpSpPr/>
          <p:nvPr/>
        </p:nvGrpSpPr>
        <p:grpSpPr>
          <a:xfrm>
            <a:off x="9171875" y="5558077"/>
            <a:ext cx="1035600" cy="829648"/>
            <a:chOff x="10894950" y="296302"/>
            <a:chExt cx="1035600" cy="829648"/>
          </a:xfrm>
        </p:grpSpPr>
        <p:sp>
          <p:nvSpPr>
            <p:cNvPr id="1801" name="Google Shape;1801;p132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32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803" name="Google Shape;1803;p132"/>
          <p:cNvGrpSpPr/>
          <p:nvPr/>
        </p:nvGrpSpPr>
        <p:grpSpPr>
          <a:xfrm>
            <a:off x="1020402" y="2155368"/>
            <a:ext cx="804906" cy="613251"/>
            <a:chOff x="20497800" y="5745163"/>
            <a:chExt cx="1539900" cy="1173237"/>
          </a:xfrm>
        </p:grpSpPr>
        <p:sp>
          <p:nvSpPr>
            <p:cNvPr id="1804" name="Google Shape;1804;p132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05" name="Google Shape;1805;p132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06" name="Google Shape;1806;p132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07" name="Google Shape;1807;p132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08" name="Google Shape;1808;p132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09" name="Google Shape;1809;p132"/>
          <p:cNvGrpSpPr/>
          <p:nvPr/>
        </p:nvGrpSpPr>
        <p:grpSpPr>
          <a:xfrm>
            <a:off x="1020402" y="3512718"/>
            <a:ext cx="804906" cy="613251"/>
            <a:chOff x="20497800" y="5745163"/>
            <a:chExt cx="1539900" cy="1173237"/>
          </a:xfrm>
        </p:grpSpPr>
        <p:sp>
          <p:nvSpPr>
            <p:cNvPr id="1810" name="Google Shape;1810;p132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1" name="Google Shape;1811;p132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2" name="Google Shape;1812;p132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3" name="Google Shape;1813;p132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4" name="Google Shape;1814;p132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15" name="Google Shape;1815;p132"/>
          <p:cNvGrpSpPr/>
          <p:nvPr/>
        </p:nvGrpSpPr>
        <p:grpSpPr>
          <a:xfrm>
            <a:off x="1020402" y="5081443"/>
            <a:ext cx="804906" cy="613251"/>
            <a:chOff x="20497800" y="5745163"/>
            <a:chExt cx="1539900" cy="1173237"/>
          </a:xfrm>
        </p:grpSpPr>
        <p:sp>
          <p:nvSpPr>
            <p:cNvPr id="1816" name="Google Shape;1816;p132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7" name="Google Shape;1817;p132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8" name="Google Shape;1818;p132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19" name="Google Shape;1819;p132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20" name="Google Shape;1820;p132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1821" name="Google Shape;1821;p132"/>
          <p:cNvGraphicFramePr/>
          <p:nvPr/>
        </p:nvGraphicFramePr>
        <p:xfrm>
          <a:off x="2118125" y="19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"pv0001"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"10Gi"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2" name="Google Shape;1822;p132"/>
          <p:cNvGraphicFramePr/>
          <p:nvPr/>
        </p:nvGraphicFramePr>
        <p:xfrm>
          <a:off x="2118125" y="32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"pv0002"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3" name="Google Shape;1823;p132"/>
          <p:cNvGraphicFramePr/>
          <p:nvPr/>
        </p:nvGraphicFramePr>
        <p:xfrm>
          <a:off x="2194325" y="47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"pv0003"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ebs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"2Gi"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4" name="Google Shape;1824;p132"/>
          <p:cNvGraphicFramePr/>
          <p:nvPr/>
        </p:nvGraphicFramePr>
        <p:xfrm>
          <a:off x="5427400" y="22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41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myclaim1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825" name="Google Shape;1825;p132"/>
          <p:cNvCxnSpPr/>
          <p:nvPr/>
        </p:nvCxnSpPr>
        <p:spPr>
          <a:xfrm rot="10800000">
            <a:off x="4137700" y="2438375"/>
            <a:ext cx="1289700" cy="3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826" name="Google Shape;1826;p132"/>
          <p:cNvSpPr txBox="1"/>
          <p:nvPr/>
        </p:nvSpPr>
        <p:spPr>
          <a:xfrm>
            <a:off x="4356338" y="190320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27" name="Google Shape;1827;p132"/>
          <p:cNvGraphicFramePr/>
          <p:nvPr/>
        </p:nvGraphicFramePr>
        <p:xfrm>
          <a:off x="7922975" y="8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7350"/>
              </a:tblGrid>
              <a:tr h="4544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myclaim2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&lt;I WANT A GCE VOLUME&gt;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pSp>
        <p:nvGrpSpPr>
          <p:cNvPr id="1828" name="Google Shape;1828;p132"/>
          <p:cNvGrpSpPr/>
          <p:nvPr/>
        </p:nvGrpSpPr>
        <p:grpSpPr>
          <a:xfrm>
            <a:off x="5415225" y="5535677"/>
            <a:ext cx="1401300" cy="874448"/>
            <a:chOff x="12263075" y="707452"/>
            <a:chExt cx="1401300" cy="874448"/>
          </a:xfrm>
        </p:grpSpPr>
        <p:sp>
          <p:nvSpPr>
            <p:cNvPr id="1829" name="Google Shape;1829;p132"/>
            <p:cNvSpPr/>
            <p:nvPr/>
          </p:nvSpPr>
          <p:spPr>
            <a:xfrm>
              <a:off x="12743722" y="70745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32"/>
            <p:cNvSpPr txBox="1"/>
            <p:nvPr/>
          </p:nvSpPr>
          <p:spPr>
            <a:xfrm>
              <a:off x="12263075" y="121680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  </a:t>
              </a:r>
              <a:r>
                <a:rPr lang="en-US">
                  <a:solidFill>
                    <a:schemeClr val="accent3"/>
                  </a:solidFill>
                </a:rPr>
                <a:t>Administrator</a:t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1831" name="Google Shape;1831;p132"/>
          <p:cNvSpPr/>
          <p:nvPr/>
        </p:nvSpPr>
        <p:spPr>
          <a:xfrm>
            <a:off x="5023300" y="3731825"/>
            <a:ext cx="2517000" cy="1588800"/>
          </a:xfrm>
          <a:prstGeom prst="wedgeRoundRectCallout">
            <a:avLst>
              <a:gd fmla="val -13319" name="adj1"/>
              <a:gd fmla="val 61208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SRE Handbook: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Rule: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Use label “gce” for GCE storage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32" name="Google Shape;1832;p132"/>
          <p:cNvGraphicFramePr/>
          <p:nvPr/>
        </p:nvGraphicFramePr>
        <p:xfrm>
          <a:off x="8142588" y="412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2381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selector: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matchLabels: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  type: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"gce"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833" name="Google Shape;1833;p132"/>
          <p:cNvCxnSpPr/>
          <p:nvPr/>
        </p:nvCxnSpPr>
        <p:spPr>
          <a:xfrm rot="10800000">
            <a:off x="4213925" y="3581250"/>
            <a:ext cx="3762000" cy="2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834" name="Google Shape;1834;p132"/>
          <p:cNvSpPr txBox="1"/>
          <p:nvPr/>
        </p:nvSpPr>
        <p:spPr>
          <a:xfrm>
            <a:off x="5598063" y="3086875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5" name="Google Shape;1835;p132">
            <a:hlinkClick r:id="rId3"/>
          </p:cNvPr>
          <p:cNvSpPr/>
          <p:nvPr/>
        </p:nvSpPr>
        <p:spPr>
          <a:xfrm>
            <a:off x="0" y="6731000"/>
            <a:ext cx="20319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33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3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2" name="Google Shape;1842;p133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Static method (IV)</a:t>
            </a:r>
            <a:endParaRPr/>
          </a:p>
        </p:txBody>
      </p:sp>
      <p:sp>
        <p:nvSpPr>
          <p:cNvPr id="1843" name="Google Shape;1843;p133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44" name="Google Shape;1844;p133"/>
          <p:cNvGrpSpPr/>
          <p:nvPr/>
        </p:nvGrpSpPr>
        <p:grpSpPr>
          <a:xfrm>
            <a:off x="9171875" y="5558077"/>
            <a:ext cx="1035600" cy="829648"/>
            <a:chOff x="10894950" y="296302"/>
            <a:chExt cx="1035600" cy="829648"/>
          </a:xfrm>
        </p:grpSpPr>
        <p:sp>
          <p:nvSpPr>
            <p:cNvPr id="1845" name="Google Shape;1845;p133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33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847" name="Google Shape;1847;p133"/>
          <p:cNvGrpSpPr/>
          <p:nvPr/>
        </p:nvGrpSpPr>
        <p:grpSpPr>
          <a:xfrm>
            <a:off x="1020402" y="2155368"/>
            <a:ext cx="804906" cy="613251"/>
            <a:chOff x="20497800" y="5745163"/>
            <a:chExt cx="1539900" cy="1173237"/>
          </a:xfrm>
        </p:grpSpPr>
        <p:sp>
          <p:nvSpPr>
            <p:cNvPr id="1848" name="Google Shape;1848;p133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49" name="Google Shape;1849;p133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0" name="Google Shape;1850;p133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1" name="Google Shape;1851;p133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2" name="Google Shape;1852;p133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53" name="Google Shape;1853;p133"/>
          <p:cNvGrpSpPr/>
          <p:nvPr/>
        </p:nvGrpSpPr>
        <p:grpSpPr>
          <a:xfrm>
            <a:off x="1020402" y="3512718"/>
            <a:ext cx="804906" cy="613251"/>
            <a:chOff x="20497800" y="5745163"/>
            <a:chExt cx="1539900" cy="1173237"/>
          </a:xfrm>
        </p:grpSpPr>
        <p:sp>
          <p:nvSpPr>
            <p:cNvPr id="1854" name="Google Shape;1854;p133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5" name="Google Shape;1855;p133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6" name="Google Shape;1856;p133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7" name="Google Shape;1857;p133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58" name="Google Shape;1858;p133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59" name="Google Shape;1859;p133"/>
          <p:cNvGrpSpPr/>
          <p:nvPr/>
        </p:nvGrpSpPr>
        <p:grpSpPr>
          <a:xfrm>
            <a:off x="1020402" y="5081443"/>
            <a:ext cx="804906" cy="613251"/>
            <a:chOff x="20497800" y="5745163"/>
            <a:chExt cx="1539900" cy="1173237"/>
          </a:xfrm>
        </p:grpSpPr>
        <p:sp>
          <p:nvSpPr>
            <p:cNvPr id="1860" name="Google Shape;1860;p133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61" name="Google Shape;1861;p133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62" name="Google Shape;1862;p133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63" name="Google Shape;1863;p133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64" name="Google Shape;1864;p133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1865" name="Google Shape;1865;p133"/>
          <p:cNvGraphicFramePr/>
          <p:nvPr/>
        </p:nvGraphicFramePr>
        <p:xfrm>
          <a:off x="2118125" y="19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"pv0001"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local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"10Gi"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6" name="Google Shape;1866;p133"/>
          <p:cNvGraphicFramePr/>
          <p:nvPr/>
        </p:nvGraphicFramePr>
        <p:xfrm>
          <a:off x="2118125" y="327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"pv0002"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gce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7" name="Google Shape;1867;p133"/>
          <p:cNvGraphicFramePr/>
          <p:nvPr/>
        </p:nvGraphicFramePr>
        <p:xfrm>
          <a:off x="2194325" y="47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"pv0003"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type: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ebs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"2Gi"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8" name="Google Shape;1868;p133"/>
          <p:cNvGraphicFramePr/>
          <p:nvPr/>
        </p:nvGraphicFramePr>
        <p:xfrm>
          <a:off x="5427400" y="22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41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myclaim1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869" name="Google Shape;1869;p133"/>
          <p:cNvCxnSpPr/>
          <p:nvPr/>
        </p:nvCxnSpPr>
        <p:spPr>
          <a:xfrm rot="10800000">
            <a:off x="4137700" y="2438375"/>
            <a:ext cx="1289700" cy="3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870" name="Google Shape;1870;p133"/>
          <p:cNvSpPr txBox="1"/>
          <p:nvPr/>
        </p:nvSpPr>
        <p:spPr>
          <a:xfrm>
            <a:off x="4356338" y="190320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71" name="Google Shape;1871;p133"/>
          <p:cNvGraphicFramePr/>
          <p:nvPr/>
        </p:nvGraphicFramePr>
        <p:xfrm>
          <a:off x="7923000" y="163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7350"/>
              </a:tblGrid>
              <a:tr h="339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myclaim3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2" name="Google Shape;1872;p133"/>
          <p:cNvGraphicFramePr/>
          <p:nvPr/>
        </p:nvGraphicFramePr>
        <p:xfrm>
          <a:off x="5503600" y="35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4125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myclaim2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1873" name="Google Shape;1873;p133"/>
          <p:cNvCxnSpPr/>
          <p:nvPr/>
        </p:nvCxnSpPr>
        <p:spPr>
          <a:xfrm rot="10800000">
            <a:off x="4213900" y="3733775"/>
            <a:ext cx="1289700" cy="3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874" name="Google Shape;1874;p133"/>
          <p:cNvSpPr txBox="1"/>
          <p:nvPr/>
        </p:nvSpPr>
        <p:spPr>
          <a:xfrm>
            <a:off x="4432538" y="319860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5" name="Google Shape;1875;p133"/>
          <p:cNvSpPr txBox="1"/>
          <p:nvPr/>
        </p:nvSpPr>
        <p:spPr>
          <a:xfrm>
            <a:off x="5202413" y="4723488"/>
            <a:ext cx="21993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F43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volume available</a:t>
            </a:r>
            <a:endParaRPr sz="2400">
              <a:solidFill>
                <a:srgbClr val="EF43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6" name="Google Shape;1876;p133">
            <a:hlinkClick r:id="rId3"/>
          </p:cNvPr>
          <p:cNvSpPr/>
          <p:nvPr/>
        </p:nvSpPr>
        <p:spPr>
          <a:xfrm>
            <a:off x="0" y="6731000"/>
            <a:ext cx="21882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34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34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3" name="Google Shape;1883;p134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Dynamic method (I)</a:t>
            </a:r>
            <a:endParaRPr/>
          </a:p>
        </p:txBody>
      </p:sp>
      <p:sp>
        <p:nvSpPr>
          <p:cNvPr id="1884" name="Google Shape;1884;p134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5" name="Google Shape;1885;p134"/>
          <p:cNvGrpSpPr/>
          <p:nvPr/>
        </p:nvGrpSpPr>
        <p:grpSpPr>
          <a:xfrm>
            <a:off x="5365575" y="5380302"/>
            <a:ext cx="1401300" cy="874448"/>
            <a:chOff x="12263075" y="707452"/>
            <a:chExt cx="1401300" cy="874448"/>
          </a:xfrm>
        </p:grpSpPr>
        <p:sp>
          <p:nvSpPr>
            <p:cNvPr id="1886" name="Google Shape;1886;p134"/>
            <p:cNvSpPr/>
            <p:nvPr/>
          </p:nvSpPr>
          <p:spPr>
            <a:xfrm>
              <a:off x="12743722" y="70745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34"/>
            <p:cNvSpPr txBox="1"/>
            <p:nvPr/>
          </p:nvSpPr>
          <p:spPr>
            <a:xfrm>
              <a:off x="12263075" y="1216800"/>
              <a:ext cx="14013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  </a:t>
              </a:r>
              <a:r>
                <a:rPr lang="en-US">
                  <a:solidFill>
                    <a:schemeClr val="accent3"/>
                  </a:solidFill>
                </a:rPr>
                <a:t>Administrator</a:t>
              </a:r>
              <a:endParaRPr>
                <a:solidFill>
                  <a:schemeClr val="accent3"/>
                </a:solidFill>
              </a:endParaRPr>
            </a:p>
          </p:txBody>
        </p:sp>
      </p:grpSp>
      <p:pic>
        <p:nvPicPr>
          <p:cNvPr id="1888" name="Google Shape;188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29" y="20505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9" name="Google Shape;1889;p134"/>
          <p:cNvGrpSpPr/>
          <p:nvPr/>
        </p:nvGrpSpPr>
        <p:grpSpPr>
          <a:xfrm>
            <a:off x="5604452" y="2290068"/>
            <a:ext cx="804906" cy="613251"/>
            <a:chOff x="20497800" y="5745163"/>
            <a:chExt cx="1539900" cy="1173237"/>
          </a:xfrm>
        </p:grpSpPr>
        <p:sp>
          <p:nvSpPr>
            <p:cNvPr id="1890" name="Google Shape;1890;p134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91" name="Google Shape;1891;p134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92" name="Google Shape;1892;p134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93" name="Google Shape;1893;p134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894" name="Google Shape;1894;p134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895" name="Google Shape;1895;p134"/>
          <p:cNvSpPr txBox="1"/>
          <p:nvPr/>
        </p:nvSpPr>
        <p:spPr>
          <a:xfrm>
            <a:off x="5061150" y="1497550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br>
              <a:rPr lang="en-US"/>
            </a:br>
            <a:r>
              <a:rPr lang="en-US"/>
              <a:t>          (default)</a:t>
            </a:r>
            <a:endParaRPr/>
          </a:p>
        </p:txBody>
      </p:sp>
      <p:sp>
        <p:nvSpPr>
          <p:cNvPr id="1896" name="Google Shape;1896;p134"/>
          <p:cNvSpPr txBox="1"/>
          <p:nvPr/>
        </p:nvSpPr>
        <p:spPr>
          <a:xfrm>
            <a:off x="5724675" y="2290075"/>
            <a:ext cx="683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pic>
        <p:nvPicPr>
          <p:cNvPr id="1897" name="Google Shape;189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929" y="38793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8" name="Google Shape;1898;p134"/>
          <p:cNvGrpSpPr/>
          <p:nvPr/>
        </p:nvGrpSpPr>
        <p:grpSpPr>
          <a:xfrm>
            <a:off x="5680652" y="4118868"/>
            <a:ext cx="804906" cy="613251"/>
            <a:chOff x="20497800" y="5745163"/>
            <a:chExt cx="1539900" cy="1173237"/>
          </a:xfrm>
        </p:grpSpPr>
        <p:sp>
          <p:nvSpPr>
            <p:cNvPr id="1899" name="Google Shape;1899;p134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0" name="Google Shape;1900;p134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1" name="Google Shape;1901;p134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2" name="Google Shape;1902;p134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3" name="Google Shape;1903;p134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04" name="Google Shape;1904;p134"/>
          <p:cNvSpPr txBox="1"/>
          <p:nvPr/>
        </p:nvSpPr>
        <p:spPr>
          <a:xfrm>
            <a:off x="5160675" y="3438925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endParaRPr/>
          </a:p>
        </p:txBody>
      </p:sp>
      <p:sp>
        <p:nvSpPr>
          <p:cNvPr id="1905" name="Google Shape;1905;p134"/>
          <p:cNvSpPr txBox="1"/>
          <p:nvPr/>
        </p:nvSpPr>
        <p:spPr>
          <a:xfrm>
            <a:off x="5667900" y="4124075"/>
            <a:ext cx="87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gce-pd</a:t>
            </a:r>
            <a:endParaRPr/>
          </a:p>
        </p:txBody>
      </p:sp>
      <p:cxnSp>
        <p:nvCxnSpPr>
          <p:cNvPr id="1906" name="Google Shape;1906;p134"/>
          <p:cNvCxnSpPr/>
          <p:nvPr/>
        </p:nvCxnSpPr>
        <p:spPr>
          <a:xfrm rot="10800000">
            <a:off x="6670050" y="4640875"/>
            <a:ext cx="267600" cy="4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7" name="Google Shape;1907;p134"/>
          <p:cNvSpPr txBox="1"/>
          <p:nvPr/>
        </p:nvSpPr>
        <p:spPr>
          <a:xfrm>
            <a:off x="6514575" y="5112775"/>
            <a:ext cx="12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in GCE </a:t>
            </a:r>
            <a:endParaRPr/>
          </a:p>
        </p:txBody>
      </p:sp>
      <p:sp>
        <p:nvSpPr>
          <p:cNvPr id="1908" name="Google Shape;1908;p134"/>
          <p:cNvSpPr txBox="1"/>
          <p:nvPr/>
        </p:nvSpPr>
        <p:spPr>
          <a:xfrm>
            <a:off x="7599600" y="2596475"/>
            <a:ext cx="41148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Pods that are able to create PersistentVolumes on demand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9" name="Google Shape;1909;p134"/>
          <p:cNvSpPr/>
          <p:nvPr/>
        </p:nvSpPr>
        <p:spPr>
          <a:xfrm>
            <a:off x="7252275" y="1714750"/>
            <a:ext cx="503400" cy="3017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34">
            <a:hlinkClick r:id="rId4"/>
          </p:cNvPr>
          <p:cNvSpPr/>
          <p:nvPr/>
        </p:nvSpPr>
        <p:spPr>
          <a:xfrm>
            <a:off x="0" y="6731000"/>
            <a:ext cx="23445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>
            <p:ph type="title"/>
          </p:nvPr>
        </p:nvSpPr>
        <p:spPr>
          <a:xfrm>
            <a:off x="495300" y="513452"/>
            <a:ext cx="111051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Kubernetes Training: Day 1</a:t>
            </a:r>
            <a:endParaRPr b="1" sz="3600"/>
          </a:p>
        </p:txBody>
      </p:sp>
      <p:sp>
        <p:nvSpPr>
          <p:cNvPr id="532" name="Google Shape;532;p63"/>
          <p:cNvSpPr txBox="1"/>
          <p:nvPr>
            <p:ph idx="1" type="body"/>
          </p:nvPr>
        </p:nvSpPr>
        <p:spPr>
          <a:xfrm>
            <a:off x="495300" y="1105229"/>
            <a:ext cx="11104800" cy="4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Introduction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Installation and Setup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Kubectl an the K8s API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Deploying your Apps on K8s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Lunch Break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Services and Ingress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Configuring your Apps on K8s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romanUcPeriod"/>
            </a:pPr>
            <a:r>
              <a:rPr lang="en-US" sz="2600"/>
              <a:t>Persistence</a:t>
            </a:r>
            <a:endParaRPr sz="2600"/>
          </a:p>
        </p:txBody>
      </p:sp>
      <p:sp>
        <p:nvSpPr>
          <p:cNvPr id="533" name="Google Shape;533;p63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35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35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7" name="Google Shape;1917;p135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Dynamic method (II)</a:t>
            </a:r>
            <a:endParaRPr/>
          </a:p>
        </p:txBody>
      </p:sp>
      <p:sp>
        <p:nvSpPr>
          <p:cNvPr id="1918" name="Google Shape;1918;p135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9" name="Google Shape;191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29" y="20505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0" name="Google Shape;1920;p135"/>
          <p:cNvGrpSpPr/>
          <p:nvPr/>
        </p:nvGrpSpPr>
        <p:grpSpPr>
          <a:xfrm>
            <a:off x="5604452" y="2290068"/>
            <a:ext cx="804906" cy="613251"/>
            <a:chOff x="20497800" y="5745163"/>
            <a:chExt cx="1539900" cy="1173237"/>
          </a:xfrm>
        </p:grpSpPr>
        <p:sp>
          <p:nvSpPr>
            <p:cNvPr id="1921" name="Google Shape;1921;p135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2" name="Google Shape;1922;p135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3" name="Google Shape;1923;p135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4" name="Google Shape;1924;p135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25" name="Google Shape;1925;p135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26" name="Google Shape;1926;p135"/>
          <p:cNvSpPr txBox="1"/>
          <p:nvPr/>
        </p:nvSpPr>
        <p:spPr>
          <a:xfrm>
            <a:off x="5724675" y="2290075"/>
            <a:ext cx="683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pic>
        <p:nvPicPr>
          <p:cNvPr id="1927" name="Google Shape;192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929" y="38793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135"/>
          <p:cNvGrpSpPr/>
          <p:nvPr/>
        </p:nvGrpSpPr>
        <p:grpSpPr>
          <a:xfrm>
            <a:off x="5680652" y="4118868"/>
            <a:ext cx="804906" cy="613251"/>
            <a:chOff x="20497800" y="5745163"/>
            <a:chExt cx="1539900" cy="1173237"/>
          </a:xfrm>
        </p:grpSpPr>
        <p:sp>
          <p:nvSpPr>
            <p:cNvPr id="1929" name="Google Shape;1929;p135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0" name="Google Shape;1930;p135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1" name="Google Shape;1931;p135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2" name="Google Shape;1932;p135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33" name="Google Shape;1933;p135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34" name="Google Shape;1934;p135"/>
          <p:cNvSpPr txBox="1"/>
          <p:nvPr/>
        </p:nvSpPr>
        <p:spPr>
          <a:xfrm>
            <a:off x="5160675" y="3438925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endParaRPr/>
          </a:p>
        </p:txBody>
      </p:sp>
      <p:sp>
        <p:nvSpPr>
          <p:cNvPr id="1935" name="Google Shape;1935;p135"/>
          <p:cNvSpPr txBox="1"/>
          <p:nvPr/>
        </p:nvSpPr>
        <p:spPr>
          <a:xfrm>
            <a:off x="5667900" y="4124075"/>
            <a:ext cx="87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gce-pd</a:t>
            </a:r>
            <a:endParaRPr/>
          </a:p>
        </p:txBody>
      </p:sp>
      <p:cxnSp>
        <p:nvCxnSpPr>
          <p:cNvPr id="1936" name="Google Shape;1936;p135"/>
          <p:cNvCxnSpPr/>
          <p:nvPr/>
        </p:nvCxnSpPr>
        <p:spPr>
          <a:xfrm rot="10800000">
            <a:off x="6670050" y="4640875"/>
            <a:ext cx="267600" cy="4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7" name="Google Shape;1937;p135"/>
          <p:cNvSpPr txBox="1"/>
          <p:nvPr/>
        </p:nvSpPr>
        <p:spPr>
          <a:xfrm>
            <a:off x="6514575" y="5112775"/>
            <a:ext cx="12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in GCE </a:t>
            </a:r>
            <a:endParaRPr/>
          </a:p>
        </p:txBody>
      </p:sp>
      <p:grpSp>
        <p:nvGrpSpPr>
          <p:cNvPr id="1938" name="Google Shape;1938;p135"/>
          <p:cNvGrpSpPr/>
          <p:nvPr/>
        </p:nvGrpSpPr>
        <p:grpSpPr>
          <a:xfrm>
            <a:off x="9171875" y="5558077"/>
            <a:ext cx="1035600" cy="829648"/>
            <a:chOff x="10894950" y="296302"/>
            <a:chExt cx="1035600" cy="829648"/>
          </a:xfrm>
        </p:grpSpPr>
        <p:sp>
          <p:nvSpPr>
            <p:cNvPr id="1939" name="Google Shape;1939;p135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35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1941" name="Google Shape;1941;p135"/>
          <p:cNvGraphicFramePr/>
          <p:nvPr/>
        </p:nvGraphicFramePr>
        <p:xfrm>
          <a:off x="7923000" y="1636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7350"/>
              </a:tblGrid>
              <a:tr h="339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942" name="Google Shape;1942;p135"/>
          <p:cNvSpPr txBox="1"/>
          <p:nvPr/>
        </p:nvSpPr>
        <p:spPr>
          <a:xfrm>
            <a:off x="5061150" y="1497550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br>
              <a:rPr lang="en-US"/>
            </a:br>
            <a:r>
              <a:rPr lang="en-US"/>
              <a:t>          (default)</a:t>
            </a:r>
            <a:endParaRPr/>
          </a:p>
        </p:txBody>
      </p:sp>
      <p:grpSp>
        <p:nvGrpSpPr>
          <p:cNvPr id="1943" name="Google Shape;1943;p135"/>
          <p:cNvGrpSpPr/>
          <p:nvPr/>
        </p:nvGrpSpPr>
        <p:grpSpPr>
          <a:xfrm>
            <a:off x="1020402" y="2155368"/>
            <a:ext cx="804906" cy="613251"/>
            <a:chOff x="20497800" y="5745163"/>
            <a:chExt cx="1539900" cy="1173237"/>
          </a:xfrm>
        </p:grpSpPr>
        <p:sp>
          <p:nvSpPr>
            <p:cNvPr id="1944" name="Google Shape;1944;p135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5" name="Google Shape;1945;p135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6" name="Google Shape;1946;p135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7" name="Google Shape;1947;p135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48" name="Google Shape;1948;p135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1949" name="Google Shape;1949;p135"/>
          <p:cNvGraphicFramePr/>
          <p:nvPr/>
        </p:nvGraphicFramePr>
        <p:xfrm>
          <a:off x="2118125" y="19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936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"pv0001"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950" name="Google Shape;1950;p135"/>
          <p:cNvSpPr/>
          <p:nvPr/>
        </p:nvSpPr>
        <p:spPr>
          <a:xfrm>
            <a:off x="6330600" y="2839499"/>
            <a:ext cx="503475" cy="490398"/>
          </a:xfrm>
          <a:custGeom>
            <a:rect b="b" l="l" r="r" t="t"/>
            <a:pathLst>
              <a:path extrusionOk="0" h="206919" w="20363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1" name="Google Shape;1951;p135"/>
          <p:cNvCxnSpPr/>
          <p:nvPr/>
        </p:nvCxnSpPr>
        <p:spPr>
          <a:xfrm rot="10800000">
            <a:off x="4121679" y="2903331"/>
            <a:ext cx="1244700" cy="1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135"/>
          <p:cNvCxnSpPr/>
          <p:nvPr/>
        </p:nvCxnSpPr>
        <p:spPr>
          <a:xfrm rot="10800000">
            <a:off x="4153275" y="3099300"/>
            <a:ext cx="3744000" cy="48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953" name="Google Shape;1953;p135"/>
          <p:cNvSpPr txBox="1"/>
          <p:nvPr/>
        </p:nvSpPr>
        <p:spPr>
          <a:xfrm>
            <a:off x="6860725" y="302080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4" name="Google Shape;1954;p135">
            <a:hlinkClick r:id="rId4"/>
          </p:cNvPr>
          <p:cNvSpPr/>
          <p:nvPr/>
        </p:nvSpPr>
        <p:spPr>
          <a:xfrm>
            <a:off x="0" y="6731000"/>
            <a:ext cx="25008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36"/>
          <p:cNvSpPr/>
          <p:nvPr/>
        </p:nvSpPr>
        <p:spPr>
          <a:xfrm>
            <a:off x="566325" y="1116450"/>
            <a:ext cx="4114800" cy="500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36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1" name="Google Shape;1961;p136"/>
          <p:cNvSpPr txBox="1"/>
          <p:nvPr>
            <p:ph type="title"/>
          </p:nvPr>
        </p:nvSpPr>
        <p:spPr>
          <a:xfrm>
            <a:off x="495300" y="283275"/>
            <a:ext cx="11219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Volume workflow: Dynamic method (III)</a:t>
            </a:r>
            <a:endParaRPr/>
          </a:p>
        </p:txBody>
      </p:sp>
      <p:sp>
        <p:nvSpPr>
          <p:cNvPr id="1962" name="Google Shape;1962;p136"/>
          <p:cNvSpPr txBox="1"/>
          <p:nvPr/>
        </p:nvSpPr>
        <p:spPr>
          <a:xfrm>
            <a:off x="786575" y="1305725"/>
            <a:ext cx="3335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Pool of PersistentVolumes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3" name="Google Shape;196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29" y="20505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4" name="Google Shape;1964;p136"/>
          <p:cNvGrpSpPr/>
          <p:nvPr/>
        </p:nvGrpSpPr>
        <p:grpSpPr>
          <a:xfrm>
            <a:off x="5604452" y="2290068"/>
            <a:ext cx="804906" cy="613251"/>
            <a:chOff x="20497800" y="5745163"/>
            <a:chExt cx="1539900" cy="1173237"/>
          </a:xfrm>
        </p:grpSpPr>
        <p:sp>
          <p:nvSpPr>
            <p:cNvPr id="1965" name="Google Shape;1965;p136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6" name="Google Shape;1966;p136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7" name="Google Shape;1967;p136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8" name="Google Shape;1968;p136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69" name="Google Shape;1969;p136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70" name="Google Shape;1970;p136"/>
          <p:cNvSpPr txBox="1"/>
          <p:nvPr/>
        </p:nvSpPr>
        <p:spPr>
          <a:xfrm>
            <a:off x="5724675" y="2290075"/>
            <a:ext cx="683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</a:t>
            </a:r>
            <a:endParaRPr/>
          </a:p>
        </p:txBody>
      </p:sp>
      <p:pic>
        <p:nvPicPr>
          <p:cNvPr id="1971" name="Google Shape;197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929" y="3879329"/>
            <a:ext cx="1092354" cy="10923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2" name="Google Shape;1972;p136"/>
          <p:cNvGrpSpPr/>
          <p:nvPr/>
        </p:nvGrpSpPr>
        <p:grpSpPr>
          <a:xfrm>
            <a:off x="5680652" y="4118868"/>
            <a:ext cx="804906" cy="613251"/>
            <a:chOff x="20497800" y="5745163"/>
            <a:chExt cx="1539900" cy="1173237"/>
          </a:xfrm>
        </p:grpSpPr>
        <p:sp>
          <p:nvSpPr>
            <p:cNvPr id="1973" name="Google Shape;1973;p136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74" name="Google Shape;1974;p136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75" name="Google Shape;1975;p136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76" name="Google Shape;1976;p136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77" name="Google Shape;1977;p136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rgbClr val="666666"/>
            </a:solidFill>
            <a:ln cap="flat" cmpd="sng" w="9525">
              <a:solidFill>
                <a:srgbClr val="434343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978" name="Google Shape;1978;p136"/>
          <p:cNvSpPr txBox="1"/>
          <p:nvPr/>
        </p:nvSpPr>
        <p:spPr>
          <a:xfrm>
            <a:off x="5160675" y="3438925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endParaRPr/>
          </a:p>
        </p:txBody>
      </p:sp>
      <p:sp>
        <p:nvSpPr>
          <p:cNvPr id="1979" name="Google Shape;1979;p136"/>
          <p:cNvSpPr txBox="1"/>
          <p:nvPr/>
        </p:nvSpPr>
        <p:spPr>
          <a:xfrm>
            <a:off x="5667900" y="4124075"/>
            <a:ext cx="873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gce-pd</a:t>
            </a:r>
            <a:endParaRPr/>
          </a:p>
        </p:txBody>
      </p:sp>
      <p:cxnSp>
        <p:nvCxnSpPr>
          <p:cNvPr id="1980" name="Google Shape;1980;p136"/>
          <p:cNvCxnSpPr/>
          <p:nvPr/>
        </p:nvCxnSpPr>
        <p:spPr>
          <a:xfrm rot="10800000">
            <a:off x="6670050" y="4640875"/>
            <a:ext cx="267600" cy="4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1" name="Google Shape;1981;p136"/>
          <p:cNvSpPr txBox="1"/>
          <p:nvPr/>
        </p:nvSpPr>
        <p:spPr>
          <a:xfrm>
            <a:off x="6514575" y="5112775"/>
            <a:ext cx="1237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in GCE </a:t>
            </a:r>
            <a:endParaRPr/>
          </a:p>
        </p:txBody>
      </p:sp>
      <p:grpSp>
        <p:nvGrpSpPr>
          <p:cNvPr id="1982" name="Google Shape;1982;p136"/>
          <p:cNvGrpSpPr/>
          <p:nvPr/>
        </p:nvGrpSpPr>
        <p:grpSpPr>
          <a:xfrm>
            <a:off x="9171875" y="5558077"/>
            <a:ext cx="1035600" cy="829648"/>
            <a:chOff x="10894950" y="296302"/>
            <a:chExt cx="1035600" cy="829648"/>
          </a:xfrm>
        </p:grpSpPr>
        <p:sp>
          <p:nvSpPr>
            <p:cNvPr id="1983" name="Google Shape;1983;p136"/>
            <p:cNvSpPr/>
            <p:nvPr/>
          </p:nvSpPr>
          <p:spPr>
            <a:xfrm>
              <a:off x="11118672" y="296302"/>
              <a:ext cx="664030" cy="613214"/>
            </a:xfrm>
            <a:custGeom>
              <a:rect b="b" l="l" r="r" t="t"/>
              <a:pathLst>
                <a:path extrusionOk="0" h="207869" w="197775">
                  <a:moveTo>
                    <a:pt x="82064" y="1"/>
                  </a:moveTo>
                  <a:lnTo>
                    <a:pt x="73091" y="1496"/>
                  </a:lnTo>
                  <a:lnTo>
                    <a:pt x="64866" y="4300"/>
                  </a:lnTo>
                  <a:lnTo>
                    <a:pt x="60006" y="7852"/>
                  </a:lnTo>
                  <a:lnTo>
                    <a:pt x="57389" y="10656"/>
                  </a:lnTo>
                  <a:lnTo>
                    <a:pt x="56454" y="12338"/>
                  </a:lnTo>
                  <a:lnTo>
                    <a:pt x="53463" y="12151"/>
                  </a:lnTo>
                  <a:lnTo>
                    <a:pt x="48042" y="14207"/>
                  </a:lnTo>
                  <a:lnTo>
                    <a:pt x="45799" y="16451"/>
                  </a:lnTo>
                  <a:lnTo>
                    <a:pt x="44304" y="19068"/>
                  </a:lnTo>
                  <a:lnTo>
                    <a:pt x="43369" y="25236"/>
                  </a:lnTo>
                  <a:lnTo>
                    <a:pt x="44677" y="35144"/>
                  </a:lnTo>
                  <a:lnTo>
                    <a:pt x="46173" y="40565"/>
                  </a:lnTo>
                  <a:lnTo>
                    <a:pt x="44490" y="42060"/>
                  </a:lnTo>
                  <a:lnTo>
                    <a:pt x="43369" y="43930"/>
                  </a:lnTo>
                  <a:lnTo>
                    <a:pt x="42621" y="45799"/>
                  </a:lnTo>
                  <a:lnTo>
                    <a:pt x="41873" y="49724"/>
                  </a:lnTo>
                  <a:lnTo>
                    <a:pt x="41873" y="51781"/>
                  </a:lnTo>
                  <a:lnTo>
                    <a:pt x="42060" y="55706"/>
                  </a:lnTo>
                  <a:lnTo>
                    <a:pt x="43930" y="60379"/>
                  </a:lnTo>
                  <a:lnTo>
                    <a:pt x="45799" y="62623"/>
                  </a:lnTo>
                  <a:lnTo>
                    <a:pt x="46921" y="63370"/>
                  </a:lnTo>
                  <a:lnTo>
                    <a:pt x="47107" y="67483"/>
                  </a:lnTo>
                  <a:lnTo>
                    <a:pt x="49164" y="75895"/>
                  </a:lnTo>
                  <a:lnTo>
                    <a:pt x="52715" y="83559"/>
                  </a:lnTo>
                  <a:lnTo>
                    <a:pt x="57576" y="90288"/>
                  </a:lnTo>
                  <a:lnTo>
                    <a:pt x="60753" y="93279"/>
                  </a:lnTo>
                  <a:lnTo>
                    <a:pt x="60753" y="106738"/>
                  </a:lnTo>
                  <a:lnTo>
                    <a:pt x="52342" y="109916"/>
                  </a:lnTo>
                  <a:lnTo>
                    <a:pt x="43743" y="112907"/>
                  </a:lnTo>
                  <a:lnTo>
                    <a:pt x="29536" y="117767"/>
                  </a:lnTo>
                  <a:lnTo>
                    <a:pt x="13086" y="125432"/>
                  </a:lnTo>
                  <a:lnTo>
                    <a:pt x="7478" y="129918"/>
                  </a:lnTo>
                  <a:lnTo>
                    <a:pt x="5235" y="133283"/>
                  </a:lnTo>
                  <a:lnTo>
                    <a:pt x="4487" y="135152"/>
                  </a:lnTo>
                  <a:lnTo>
                    <a:pt x="2992" y="140386"/>
                  </a:lnTo>
                  <a:lnTo>
                    <a:pt x="1122" y="152537"/>
                  </a:lnTo>
                  <a:lnTo>
                    <a:pt x="1" y="169174"/>
                  </a:lnTo>
                  <a:lnTo>
                    <a:pt x="1" y="172725"/>
                  </a:lnTo>
                  <a:lnTo>
                    <a:pt x="188" y="174034"/>
                  </a:lnTo>
                  <a:lnTo>
                    <a:pt x="1122" y="175155"/>
                  </a:lnTo>
                  <a:lnTo>
                    <a:pt x="2057" y="176090"/>
                  </a:lnTo>
                  <a:lnTo>
                    <a:pt x="3366" y="176277"/>
                  </a:lnTo>
                  <a:lnTo>
                    <a:pt x="98701" y="176277"/>
                  </a:lnTo>
                  <a:lnTo>
                    <a:pt x="97392" y="174034"/>
                  </a:lnTo>
                  <a:lnTo>
                    <a:pt x="96831" y="172725"/>
                  </a:lnTo>
                  <a:lnTo>
                    <a:pt x="97579" y="170108"/>
                  </a:lnTo>
                  <a:lnTo>
                    <a:pt x="98701" y="169174"/>
                  </a:lnTo>
                  <a:lnTo>
                    <a:pt x="106739" y="164313"/>
                  </a:lnTo>
                  <a:lnTo>
                    <a:pt x="106365" y="161322"/>
                  </a:lnTo>
                  <a:lnTo>
                    <a:pt x="106365" y="158331"/>
                  </a:lnTo>
                  <a:lnTo>
                    <a:pt x="106365" y="155154"/>
                  </a:lnTo>
                  <a:lnTo>
                    <a:pt x="106739" y="152163"/>
                  </a:lnTo>
                  <a:lnTo>
                    <a:pt x="98701" y="147303"/>
                  </a:lnTo>
                  <a:lnTo>
                    <a:pt x="97579" y="146368"/>
                  </a:lnTo>
                  <a:lnTo>
                    <a:pt x="97018" y="145059"/>
                  </a:lnTo>
                  <a:lnTo>
                    <a:pt x="96831" y="143751"/>
                  </a:lnTo>
                  <a:lnTo>
                    <a:pt x="97392" y="142442"/>
                  </a:lnTo>
                  <a:lnTo>
                    <a:pt x="111412" y="117394"/>
                  </a:lnTo>
                  <a:lnTo>
                    <a:pt x="112160" y="116272"/>
                  </a:lnTo>
                  <a:lnTo>
                    <a:pt x="114777" y="115524"/>
                  </a:lnTo>
                  <a:lnTo>
                    <a:pt x="116085" y="116085"/>
                  </a:lnTo>
                  <a:lnTo>
                    <a:pt x="124123" y="120945"/>
                  </a:lnTo>
                  <a:lnTo>
                    <a:pt x="126740" y="119076"/>
                  </a:lnTo>
                  <a:lnTo>
                    <a:pt x="129357" y="117394"/>
                  </a:lnTo>
                  <a:lnTo>
                    <a:pt x="119076" y="113842"/>
                  </a:lnTo>
                  <a:lnTo>
                    <a:pt x="112533" y="111412"/>
                  </a:lnTo>
                  <a:lnTo>
                    <a:pt x="105804" y="108608"/>
                  </a:lnTo>
                  <a:lnTo>
                    <a:pt x="101131" y="106738"/>
                  </a:lnTo>
                  <a:lnTo>
                    <a:pt x="101131" y="89915"/>
                  </a:lnTo>
                  <a:lnTo>
                    <a:pt x="102626" y="88793"/>
                  </a:lnTo>
                  <a:lnTo>
                    <a:pt x="106365" y="84681"/>
                  </a:lnTo>
                  <a:lnTo>
                    <a:pt x="109916" y="78325"/>
                  </a:lnTo>
                  <a:lnTo>
                    <a:pt x="112533" y="69165"/>
                  </a:lnTo>
                  <a:lnTo>
                    <a:pt x="113094" y="63183"/>
                  </a:lnTo>
                  <a:lnTo>
                    <a:pt x="115150" y="61688"/>
                  </a:lnTo>
                  <a:lnTo>
                    <a:pt x="116459" y="59258"/>
                  </a:lnTo>
                  <a:lnTo>
                    <a:pt x="117207" y="57389"/>
                  </a:lnTo>
                  <a:lnTo>
                    <a:pt x="117954" y="53463"/>
                  </a:lnTo>
                  <a:lnTo>
                    <a:pt x="118141" y="51407"/>
                  </a:lnTo>
                  <a:lnTo>
                    <a:pt x="118141" y="48229"/>
                  </a:lnTo>
                  <a:lnTo>
                    <a:pt x="115898" y="42621"/>
                  </a:lnTo>
                  <a:lnTo>
                    <a:pt x="113842" y="40191"/>
                  </a:lnTo>
                  <a:lnTo>
                    <a:pt x="115524" y="35705"/>
                  </a:lnTo>
                  <a:lnTo>
                    <a:pt x="117768" y="26171"/>
                  </a:lnTo>
                  <a:lnTo>
                    <a:pt x="117954" y="19068"/>
                  </a:lnTo>
                  <a:lnTo>
                    <a:pt x="117207" y="15329"/>
                  </a:lnTo>
                  <a:lnTo>
                    <a:pt x="116646" y="13273"/>
                  </a:lnTo>
                  <a:lnTo>
                    <a:pt x="114590" y="9721"/>
                  </a:lnTo>
                  <a:lnTo>
                    <a:pt x="109729" y="5422"/>
                  </a:lnTo>
                  <a:lnTo>
                    <a:pt x="100944" y="1683"/>
                  </a:lnTo>
                  <a:lnTo>
                    <a:pt x="91223" y="188"/>
                  </a:lnTo>
                  <a:lnTo>
                    <a:pt x="86363" y="1"/>
                  </a:lnTo>
                  <a:close/>
                  <a:moveTo>
                    <a:pt x="149172" y="135339"/>
                  </a:moveTo>
                  <a:lnTo>
                    <a:pt x="155715" y="135900"/>
                  </a:lnTo>
                  <a:lnTo>
                    <a:pt x="161883" y="138330"/>
                  </a:lnTo>
                  <a:lnTo>
                    <a:pt x="166930" y="142442"/>
                  </a:lnTo>
                  <a:lnTo>
                    <a:pt x="170856" y="147863"/>
                  </a:lnTo>
                  <a:lnTo>
                    <a:pt x="173099" y="154406"/>
                  </a:lnTo>
                  <a:lnTo>
                    <a:pt x="173286" y="158331"/>
                  </a:lnTo>
                  <a:lnTo>
                    <a:pt x="173099" y="160575"/>
                  </a:lnTo>
                  <a:lnTo>
                    <a:pt x="172351" y="164874"/>
                  </a:lnTo>
                  <a:lnTo>
                    <a:pt x="169734" y="170856"/>
                  </a:lnTo>
                  <a:lnTo>
                    <a:pt x="163753" y="177212"/>
                  </a:lnTo>
                  <a:lnTo>
                    <a:pt x="157958" y="180016"/>
                  </a:lnTo>
                  <a:lnTo>
                    <a:pt x="153658" y="180950"/>
                  </a:lnTo>
                  <a:lnTo>
                    <a:pt x="151415" y="181137"/>
                  </a:lnTo>
                  <a:lnTo>
                    <a:pt x="147490" y="181137"/>
                  </a:lnTo>
                  <a:lnTo>
                    <a:pt x="140760" y="179268"/>
                  </a:lnTo>
                  <a:lnTo>
                    <a:pt x="135152" y="175716"/>
                  </a:lnTo>
                  <a:lnTo>
                    <a:pt x="131040" y="170669"/>
                  </a:lnTo>
                  <a:lnTo>
                    <a:pt x="128236" y="164687"/>
                  </a:lnTo>
                  <a:lnTo>
                    <a:pt x="127301" y="158145"/>
                  </a:lnTo>
                  <a:lnTo>
                    <a:pt x="128236" y="151602"/>
                  </a:lnTo>
                  <a:lnTo>
                    <a:pt x="131227" y="145246"/>
                  </a:lnTo>
                  <a:lnTo>
                    <a:pt x="133844" y="142442"/>
                  </a:lnTo>
                  <a:lnTo>
                    <a:pt x="136461" y="139825"/>
                  </a:lnTo>
                  <a:lnTo>
                    <a:pt x="142629" y="136461"/>
                  </a:lnTo>
                  <a:lnTo>
                    <a:pt x="149172" y="135339"/>
                  </a:lnTo>
                  <a:close/>
                  <a:moveTo>
                    <a:pt x="142629" y="109355"/>
                  </a:moveTo>
                  <a:lnTo>
                    <a:pt x="142629" y="116272"/>
                  </a:lnTo>
                  <a:lnTo>
                    <a:pt x="142442" y="117394"/>
                  </a:lnTo>
                  <a:lnTo>
                    <a:pt x="141321" y="119076"/>
                  </a:lnTo>
                  <a:lnTo>
                    <a:pt x="140386" y="119637"/>
                  </a:lnTo>
                  <a:lnTo>
                    <a:pt x="136648" y="121132"/>
                  </a:lnTo>
                  <a:lnTo>
                    <a:pt x="129731" y="125432"/>
                  </a:lnTo>
                  <a:lnTo>
                    <a:pt x="126553" y="127862"/>
                  </a:lnTo>
                  <a:lnTo>
                    <a:pt x="125619" y="128422"/>
                  </a:lnTo>
                  <a:lnTo>
                    <a:pt x="123562" y="128796"/>
                  </a:lnTo>
                  <a:lnTo>
                    <a:pt x="122628" y="128236"/>
                  </a:lnTo>
                  <a:lnTo>
                    <a:pt x="115524" y="123936"/>
                  </a:lnTo>
                  <a:lnTo>
                    <a:pt x="105056" y="143003"/>
                  </a:lnTo>
                  <a:lnTo>
                    <a:pt x="112160" y="147303"/>
                  </a:lnTo>
                  <a:lnTo>
                    <a:pt x="113094" y="147863"/>
                  </a:lnTo>
                  <a:lnTo>
                    <a:pt x="113842" y="149920"/>
                  </a:lnTo>
                  <a:lnTo>
                    <a:pt x="113842" y="151041"/>
                  </a:lnTo>
                  <a:lnTo>
                    <a:pt x="113281" y="154593"/>
                  </a:lnTo>
                  <a:lnTo>
                    <a:pt x="113281" y="158331"/>
                  </a:lnTo>
                  <a:lnTo>
                    <a:pt x="113281" y="161883"/>
                  </a:lnTo>
                  <a:lnTo>
                    <a:pt x="113842" y="165622"/>
                  </a:lnTo>
                  <a:lnTo>
                    <a:pt x="113842" y="166556"/>
                  </a:lnTo>
                  <a:lnTo>
                    <a:pt x="113094" y="168613"/>
                  </a:lnTo>
                  <a:lnTo>
                    <a:pt x="112160" y="169174"/>
                  </a:lnTo>
                  <a:lnTo>
                    <a:pt x="105056" y="173473"/>
                  </a:lnTo>
                  <a:lnTo>
                    <a:pt x="115524" y="192727"/>
                  </a:lnTo>
                  <a:lnTo>
                    <a:pt x="122628" y="188427"/>
                  </a:lnTo>
                  <a:lnTo>
                    <a:pt x="123749" y="187867"/>
                  </a:lnTo>
                  <a:lnTo>
                    <a:pt x="125806" y="188054"/>
                  </a:lnTo>
                  <a:lnTo>
                    <a:pt x="126553" y="188801"/>
                  </a:lnTo>
                  <a:lnTo>
                    <a:pt x="129731" y="191044"/>
                  </a:lnTo>
                  <a:lnTo>
                    <a:pt x="139638" y="195905"/>
                  </a:lnTo>
                  <a:lnTo>
                    <a:pt x="143751" y="197587"/>
                  </a:lnTo>
                  <a:lnTo>
                    <a:pt x="144686" y="198148"/>
                  </a:lnTo>
                  <a:lnTo>
                    <a:pt x="145807" y="199830"/>
                  </a:lnTo>
                  <a:lnTo>
                    <a:pt x="145994" y="200952"/>
                  </a:lnTo>
                  <a:lnTo>
                    <a:pt x="145994" y="207868"/>
                  </a:lnTo>
                  <a:lnTo>
                    <a:pt x="162818" y="207868"/>
                  </a:lnTo>
                  <a:lnTo>
                    <a:pt x="162818" y="200952"/>
                  </a:lnTo>
                  <a:lnTo>
                    <a:pt x="162818" y="199830"/>
                  </a:lnTo>
                  <a:lnTo>
                    <a:pt x="164127" y="198148"/>
                  </a:lnTo>
                  <a:lnTo>
                    <a:pt x="165061" y="197587"/>
                  </a:lnTo>
                  <a:lnTo>
                    <a:pt x="167491" y="196465"/>
                  </a:lnTo>
                  <a:lnTo>
                    <a:pt x="171791" y="193101"/>
                  </a:lnTo>
                  <a:lnTo>
                    <a:pt x="173660" y="191231"/>
                  </a:lnTo>
                  <a:lnTo>
                    <a:pt x="174969" y="189923"/>
                  </a:lnTo>
                  <a:lnTo>
                    <a:pt x="176277" y="188801"/>
                  </a:lnTo>
                  <a:lnTo>
                    <a:pt x="177025" y="188240"/>
                  </a:lnTo>
                  <a:lnTo>
                    <a:pt x="179081" y="187867"/>
                  </a:lnTo>
                  <a:lnTo>
                    <a:pt x="180203" y="188240"/>
                  </a:lnTo>
                  <a:lnTo>
                    <a:pt x="187306" y="192727"/>
                  </a:lnTo>
                  <a:lnTo>
                    <a:pt x="197774" y="173660"/>
                  </a:lnTo>
                  <a:lnTo>
                    <a:pt x="190671" y="169174"/>
                  </a:lnTo>
                  <a:lnTo>
                    <a:pt x="189736" y="168613"/>
                  </a:lnTo>
                  <a:lnTo>
                    <a:pt x="188801" y="166556"/>
                  </a:lnTo>
                  <a:lnTo>
                    <a:pt x="188988" y="165622"/>
                  </a:lnTo>
                  <a:lnTo>
                    <a:pt x="189549" y="161883"/>
                  </a:lnTo>
                  <a:lnTo>
                    <a:pt x="189549" y="154593"/>
                  </a:lnTo>
                  <a:lnTo>
                    <a:pt x="188988" y="151041"/>
                  </a:lnTo>
                  <a:lnTo>
                    <a:pt x="188801" y="149920"/>
                  </a:lnTo>
                  <a:lnTo>
                    <a:pt x="189736" y="147863"/>
                  </a:lnTo>
                  <a:lnTo>
                    <a:pt x="190671" y="147303"/>
                  </a:lnTo>
                  <a:lnTo>
                    <a:pt x="197774" y="143003"/>
                  </a:lnTo>
                  <a:lnTo>
                    <a:pt x="187306" y="123936"/>
                  </a:lnTo>
                  <a:lnTo>
                    <a:pt x="180203" y="128236"/>
                  </a:lnTo>
                  <a:lnTo>
                    <a:pt x="179268" y="128796"/>
                  </a:lnTo>
                  <a:lnTo>
                    <a:pt x="177212" y="128609"/>
                  </a:lnTo>
                  <a:lnTo>
                    <a:pt x="176277" y="127862"/>
                  </a:lnTo>
                  <a:lnTo>
                    <a:pt x="175155" y="126927"/>
                  </a:lnTo>
                  <a:lnTo>
                    <a:pt x="172912" y="124684"/>
                  </a:lnTo>
                  <a:lnTo>
                    <a:pt x="167865" y="120945"/>
                  </a:lnTo>
                  <a:lnTo>
                    <a:pt x="165061" y="119637"/>
                  </a:lnTo>
                  <a:lnTo>
                    <a:pt x="164127" y="119076"/>
                  </a:lnTo>
                  <a:lnTo>
                    <a:pt x="163005" y="117394"/>
                  </a:lnTo>
                  <a:lnTo>
                    <a:pt x="162818" y="116272"/>
                  </a:lnTo>
                  <a:lnTo>
                    <a:pt x="162818" y="109355"/>
                  </a:lnTo>
                  <a:close/>
                </a:path>
              </a:pathLst>
            </a:custGeom>
            <a:solidFill>
              <a:srgbClr val="1F9B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36"/>
            <p:cNvSpPr txBox="1"/>
            <p:nvPr/>
          </p:nvSpPr>
          <p:spPr>
            <a:xfrm>
              <a:off x="10894950" y="760850"/>
              <a:ext cx="103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6"/>
                  </a:solidFill>
                </a:rPr>
                <a:t>Developer</a:t>
              </a:r>
              <a:endParaRPr>
                <a:solidFill>
                  <a:schemeClr val="accent6"/>
                </a:solidFill>
              </a:endParaRPr>
            </a:p>
          </p:txBody>
        </p:sp>
      </p:grpSp>
      <p:graphicFrame>
        <p:nvGraphicFramePr>
          <p:cNvPr id="1985" name="Google Shape;1985;p136"/>
          <p:cNvGraphicFramePr/>
          <p:nvPr/>
        </p:nvGraphicFramePr>
        <p:xfrm>
          <a:off x="7923000" y="1179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3677350"/>
              </a:tblGrid>
              <a:tr h="3933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kind: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PersistentVolumeClaim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apiVersion: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v1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metadata: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myclaim2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spec: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accessModes: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-</a:t>
                      </a: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ReadWriteOnce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resources: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requests: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storage: </a:t>
                      </a:r>
                      <a:r>
                        <a:rPr lang="en-US" sz="18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</a:t>
                      </a:r>
                      <a:b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storageClass: gce-pd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986" name="Google Shape;1986;p136"/>
          <p:cNvSpPr txBox="1"/>
          <p:nvPr/>
        </p:nvSpPr>
        <p:spPr>
          <a:xfrm>
            <a:off x="5061150" y="1497550"/>
            <a:ext cx="18111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Provisioner</a:t>
            </a:r>
            <a:br>
              <a:rPr lang="en-US"/>
            </a:br>
            <a:r>
              <a:rPr lang="en-US"/>
              <a:t>          (default)</a:t>
            </a:r>
            <a:endParaRPr/>
          </a:p>
        </p:txBody>
      </p:sp>
      <p:grpSp>
        <p:nvGrpSpPr>
          <p:cNvPr id="1987" name="Google Shape;1987;p136"/>
          <p:cNvGrpSpPr/>
          <p:nvPr/>
        </p:nvGrpSpPr>
        <p:grpSpPr>
          <a:xfrm>
            <a:off x="1020402" y="4669968"/>
            <a:ext cx="804906" cy="613251"/>
            <a:chOff x="20497800" y="5745163"/>
            <a:chExt cx="1539900" cy="1173237"/>
          </a:xfrm>
        </p:grpSpPr>
        <p:sp>
          <p:nvSpPr>
            <p:cNvPr id="1988" name="Google Shape;1988;p136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89" name="Google Shape;1989;p136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90" name="Google Shape;1990;p136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91" name="Google Shape;1991;p136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92" name="Google Shape;1992;p136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1993" name="Google Shape;1993;p136"/>
          <p:cNvGraphicFramePr/>
          <p:nvPr/>
        </p:nvGraphicFramePr>
        <p:xfrm>
          <a:off x="2118125" y="44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1070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"pv0002"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EF432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“gcePersistentDisk”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994" name="Google Shape;1994;p136"/>
          <p:cNvSpPr/>
          <p:nvPr/>
        </p:nvSpPr>
        <p:spPr>
          <a:xfrm>
            <a:off x="6711600" y="4287299"/>
            <a:ext cx="503475" cy="490398"/>
          </a:xfrm>
          <a:custGeom>
            <a:rect b="b" l="l" r="r" t="t"/>
            <a:pathLst>
              <a:path extrusionOk="0" h="206919" w="203630">
                <a:moveTo>
                  <a:pt x="161686" y="25988"/>
                </a:moveTo>
                <a:lnTo>
                  <a:pt x="166292" y="26646"/>
                </a:lnTo>
                <a:lnTo>
                  <a:pt x="170568" y="28291"/>
                </a:lnTo>
                <a:lnTo>
                  <a:pt x="174187" y="31252"/>
                </a:lnTo>
                <a:lnTo>
                  <a:pt x="176983" y="35199"/>
                </a:lnTo>
                <a:lnTo>
                  <a:pt x="178464" y="39805"/>
                </a:lnTo>
                <a:lnTo>
                  <a:pt x="178628" y="42601"/>
                </a:lnTo>
                <a:lnTo>
                  <a:pt x="178464" y="45891"/>
                </a:lnTo>
                <a:lnTo>
                  <a:pt x="175996" y="51812"/>
                </a:lnTo>
                <a:lnTo>
                  <a:pt x="171555" y="56253"/>
                </a:lnTo>
                <a:lnTo>
                  <a:pt x="165634" y="58720"/>
                </a:lnTo>
                <a:lnTo>
                  <a:pt x="162344" y="59049"/>
                </a:lnTo>
                <a:lnTo>
                  <a:pt x="159548" y="58885"/>
                </a:lnTo>
                <a:lnTo>
                  <a:pt x="154778" y="57405"/>
                </a:lnTo>
                <a:lnTo>
                  <a:pt x="150995" y="54773"/>
                </a:lnTo>
                <a:lnTo>
                  <a:pt x="148034" y="50990"/>
                </a:lnTo>
                <a:lnTo>
                  <a:pt x="146225" y="46713"/>
                </a:lnTo>
                <a:lnTo>
                  <a:pt x="145732" y="42108"/>
                </a:lnTo>
                <a:lnTo>
                  <a:pt x="146390" y="37502"/>
                </a:lnTo>
                <a:lnTo>
                  <a:pt x="148692" y="33061"/>
                </a:lnTo>
                <a:lnTo>
                  <a:pt x="150502" y="30923"/>
                </a:lnTo>
                <a:lnTo>
                  <a:pt x="152475" y="29114"/>
                </a:lnTo>
                <a:lnTo>
                  <a:pt x="156916" y="26811"/>
                </a:lnTo>
                <a:lnTo>
                  <a:pt x="161686" y="25988"/>
                </a:lnTo>
                <a:close/>
                <a:moveTo>
                  <a:pt x="154285" y="0"/>
                </a:moveTo>
                <a:lnTo>
                  <a:pt x="152969" y="165"/>
                </a:lnTo>
                <a:lnTo>
                  <a:pt x="150995" y="1974"/>
                </a:lnTo>
                <a:lnTo>
                  <a:pt x="150831" y="3454"/>
                </a:lnTo>
                <a:lnTo>
                  <a:pt x="150831" y="11021"/>
                </a:lnTo>
                <a:lnTo>
                  <a:pt x="148363" y="12008"/>
                </a:lnTo>
                <a:lnTo>
                  <a:pt x="143758" y="14639"/>
                </a:lnTo>
                <a:lnTo>
                  <a:pt x="141455" y="16284"/>
                </a:lnTo>
                <a:lnTo>
                  <a:pt x="134876" y="12501"/>
                </a:lnTo>
                <a:lnTo>
                  <a:pt x="133560" y="12008"/>
                </a:lnTo>
                <a:lnTo>
                  <a:pt x="130928" y="12665"/>
                </a:lnTo>
                <a:lnTo>
                  <a:pt x="130106" y="13817"/>
                </a:lnTo>
                <a:lnTo>
                  <a:pt x="121388" y="28785"/>
                </a:lnTo>
                <a:lnTo>
                  <a:pt x="120895" y="30101"/>
                </a:lnTo>
                <a:lnTo>
                  <a:pt x="121553" y="32568"/>
                </a:lnTo>
                <a:lnTo>
                  <a:pt x="122704" y="33555"/>
                </a:lnTo>
                <a:lnTo>
                  <a:pt x="129119" y="37338"/>
                </a:lnTo>
                <a:lnTo>
                  <a:pt x="128790" y="39805"/>
                </a:lnTo>
                <a:lnTo>
                  <a:pt x="128626" y="42601"/>
                </a:lnTo>
                <a:lnTo>
                  <a:pt x="128790" y="45233"/>
                </a:lnTo>
                <a:lnTo>
                  <a:pt x="129119" y="47865"/>
                </a:lnTo>
                <a:lnTo>
                  <a:pt x="122540" y="51648"/>
                </a:lnTo>
                <a:lnTo>
                  <a:pt x="121553" y="52470"/>
                </a:lnTo>
                <a:lnTo>
                  <a:pt x="120895" y="54937"/>
                </a:lnTo>
                <a:lnTo>
                  <a:pt x="121388" y="56253"/>
                </a:lnTo>
                <a:lnTo>
                  <a:pt x="129941" y="71386"/>
                </a:lnTo>
                <a:lnTo>
                  <a:pt x="130764" y="72537"/>
                </a:lnTo>
                <a:lnTo>
                  <a:pt x="133560" y="73195"/>
                </a:lnTo>
                <a:lnTo>
                  <a:pt x="134876" y="72537"/>
                </a:lnTo>
                <a:lnTo>
                  <a:pt x="141620" y="68754"/>
                </a:lnTo>
                <a:lnTo>
                  <a:pt x="143758" y="70399"/>
                </a:lnTo>
                <a:lnTo>
                  <a:pt x="148528" y="73030"/>
                </a:lnTo>
                <a:lnTo>
                  <a:pt x="150995" y="74017"/>
                </a:lnTo>
                <a:lnTo>
                  <a:pt x="150995" y="81583"/>
                </a:lnTo>
                <a:lnTo>
                  <a:pt x="151160" y="82899"/>
                </a:lnTo>
                <a:lnTo>
                  <a:pt x="152969" y="84873"/>
                </a:lnTo>
                <a:lnTo>
                  <a:pt x="154449" y="85038"/>
                </a:lnTo>
                <a:lnTo>
                  <a:pt x="171555" y="85038"/>
                </a:lnTo>
                <a:lnTo>
                  <a:pt x="173036" y="84873"/>
                </a:lnTo>
                <a:lnTo>
                  <a:pt x="174845" y="82899"/>
                </a:lnTo>
                <a:lnTo>
                  <a:pt x="175009" y="81583"/>
                </a:lnTo>
                <a:lnTo>
                  <a:pt x="175009" y="74182"/>
                </a:lnTo>
                <a:lnTo>
                  <a:pt x="179615" y="71879"/>
                </a:lnTo>
                <a:lnTo>
                  <a:pt x="183727" y="68918"/>
                </a:lnTo>
                <a:lnTo>
                  <a:pt x="189977" y="72537"/>
                </a:lnTo>
                <a:lnTo>
                  <a:pt x="191293" y="73030"/>
                </a:lnTo>
                <a:lnTo>
                  <a:pt x="192609" y="72866"/>
                </a:lnTo>
                <a:lnTo>
                  <a:pt x="193760" y="72372"/>
                </a:lnTo>
                <a:lnTo>
                  <a:pt x="194583" y="71221"/>
                </a:lnTo>
                <a:lnTo>
                  <a:pt x="203136" y="56253"/>
                </a:lnTo>
                <a:lnTo>
                  <a:pt x="203629" y="54937"/>
                </a:lnTo>
                <a:lnTo>
                  <a:pt x="202971" y="52470"/>
                </a:lnTo>
                <a:lnTo>
                  <a:pt x="201985" y="51648"/>
                </a:lnTo>
                <a:lnTo>
                  <a:pt x="195405" y="47865"/>
                </a:lnTo>
                <a:lnTo>
                  <a:pt x="195734" y="45233"/>
                </a:lnTo>
                <a:lnTo>
                  <a:pt x="195899" y="42601"/>
                </a:lnTo>
                <a:lnTo>
                  <a:pt x="195734" y="39969"/>
                </a:lnTo>
                <a:lnTo>
                  <a:pt x="195405" y="37338"/>
                </a:lnTo>
                <a:lnTo>
                  <a:pt x="201820" y="33555"/>
                </a:lnTo>
                <a:lnTo>
                  <a:pt x="202971" y="32568"/>
                </a:lnTo>
                <a:lnTo>
                  <a:pt x="203629" y="30101"/>
                </a:lnTo>
                <a:lnTo>
                  <a:pt x="203136" y="28785"/>
                </a:lnTo>
                <a:lnTo>
                  <a:pt x="194418" y="13817"/>
                </a:lnTo>
                <a:lnTo>
                  <a:pt x="193596" y="12665"/>
                </a:lnTo>
                <a:lnTo>
                  <a:pt x="192445" y="12172"/>
                </a:lnTo>
                <a:lnTo>
                  <a:pt x="190964" y="12008"/>
                </a:lnTo>
                <a:lnTo>
                  <a:pt x="189813" y="12501"/>
                </a:lnTo>
                <a:lnTo>
                  <a:pt x="183563" y="16284"/>
                </a:lnTo>
                <a:lnTo>
                  <a:pt x="179450" y="13159"/>
                </a:lnTo>
                <a:lnTo>
                  <a:pt x="174845" y="11021"/>
                </a:lnTo>
                <a:lnTo>
                  <a:pt x="174845" y="3454"/>
                </a:lnTo>
                <a:lnTo>
                  <a:pt x="174681" y="2139"/>
                </a:lnTo>
                <a:lnTo>
                  <a:pt x="172871" y="165"/>
                </a:lnTo>
                <a:lnTo>
                  <a:pt x="171555" y="0"/>
                </a:lnTo>
                <a:close/>
                <a:moveTo>
                  <a:pt x="70563" y="104117"/>
                </a:moveTo>
                <a:lnTo>
                  <a:pt x="78952" y="105104"/>
                </a:lnTo>
                <a:lnTo>
                  <a:pt x="86518" y="108229"/>
                </a:lnTo>
                <a:lnTo>
                  <a:pt x="93262" y="113493"/>
                </a:lnTo>
                <a:lnTo>
                  <a:pt x="98196" y="120401"/>
                </a:lnTo>
                <a:lnTo>
                  <a:pt x="100828" y="128954"/>
                </a:lnTo>
                <a:lnTo>
                  <a:pt x="101157" y="133724"/>
                </a:lnTo>
                <a:lnTo>
                  <a:pt x="100993" y="136849"/>
                </a:lnTo>
                <a:lnTo>
                  <a:pt x="99841" y="142606"/>
                </a:lnTo>
                <a:lnTo>
                  <a:pt x="97703" y="147870"/>
                </a:lnTo>
                <a:lnTo>
                  <a:pt x="94413" y="152475"/>
                </a:lnTo>
                <a:lnTo>
                  <a:pt x="90466" y="156587"/>
                </a:lnTo>
                <a:lnTo>
                  <a:pt x="85860" y="159712"/>
                </a:lnTo>
                <a:lnTo>
                  <a:pt x="80597" y="162015"/>
                </a:lnTo>
                <a:lnTo>
                  <a:pt x="74840" y="163166"/>
                </a:lnTo>
                <a:lnTo>
                  <a:pt x="71879" y="163331"/>
                </a:lnTo>
                <a:lnTo>
                  <a:pt x="66945" y="163166"/>
                </a:lnTo>
                <a:lnTo>
                  <a:pt x="58392" y="160535"/>
                </a:lnTo>
                <a:lnTo>
                  <a:pt x="51484" y="155600"/>
                </a:lnTo>
                <a:lnTo>
                  <a:pt x="46220" y="149021"/>
                </a:lnTo>
                <a:lnTo>
                  <a:pt x="42930" y="141290"/>
                </a:lnTo>
                <a:lnTo>
                  <a:pt x="41944" y="133066"/>
                </a:lnTo>
                <a:lnTo>
                  <a:pt x="43259" y="124678"/>
                </a:lnTo>
                <a:lnTo>
                  <a:pt x="47371" y="116618"/>
                </a:lnTo>
                <a:lnTo>
                  <a:pt x="50661" y="112999"/>
                </a:lnTo>
                <a:lnTo>
                  <a:pt x="54115" y="109710"/>
                </a:lnTo>
                <a:lnTo>
                  <a:pt x="62175" y="105598"/>
                </a:lnTo>
                <a:lnTo>
                  <a:pt x="70563" y="104117"/>
                </a:lnTo>
                <a:close/>
                <a:moveTo>
                  <a:pt x="55267" y="61846"/>
                </a:moveTo>
                <a:lnTo>
                  <a:pt x="53786" y="62010"/>
                </a:lnTo>
                <a:lnTo>
                  <a:pt x="51977" y="63984"/>
                </a:lnTo>
                <a:lnTo>
                  <a:pt x="51812" y="65300"/>
                </a:lnTo>
                <a:lnTo>
                  <a:pt x="51812" y="77471"/>
                </a:lnTo>
                <a:lnTo>
                  <a:pt x="47043" y="79281"/>
                </a:lnTo>
                <a:lnTo>
                  <a:pt x="38160" y="84544"/>
                </a:lnTo>
                <a:lnTo>
                  <a:pt x="34213" y="87834"/>
                </a:lnTo>
                <a:lnTo>
                  <a:pt x="22699" y="81090"/>
                </a:lnTo>
                <a:lnTo>
                  <a:pt x="21383" y="80596"/>
                </a:lnTo>
                <a:lnTo>
                  <a:pt x="18916" y="81254"/>
                </a:lnTo>
                <a:lnTo>
                  <a:pt x="17929" y="82406"/>
                </a:lnTo>
                <a:lnTo>
                  <a:pt x="659" y="112342"/>
                </a:lnTo>
                <a:lnTo>
                  <a:pt x="165" y="113657"/>
                </a:lnTo>
                <a:lnTo>
                  <a:pt x="330" y="114973"/>
                </a:lnTo>
                <a:lnTo>
                  <a:pt x="823" y="116289"/>
                </a:lnTo>
                <a:lnTo>
                  <a:pt x="1974" y="117111"/>
                </a:lnTo>
                <a:lnTo>
                  <a:pt x="13324" y="123691"/>
                </a:lnTo>
                <a:lnTo>
                  <a:pt x="12666" y="128790"/>
                </a:lnTo>
                <a:lnTo>
                  <a:pt x="12666" y="138823"/>
                </a:lnTo>
                <a:lnTo>
                  <a:pt x="13324" y="143922"/>
                </a:lnTo>
                <a:lnTo>
                  <a:pt x="1810" y="150501"/>
                </a:lnTo>
                <a:lnTo>
                  <a:pt x="659" y="151324"/>
                </a:lnTo>
                <a:lnTo>
                  <a:pt x="1" y="153955"/>
                </a:lnTo>
                <a:lnTo>
                  <a:pt x="659" y="155271"/>
                </a:lnTo>
                <a:lnTo>
                  <a:pt x="17765" y="185371"/>
                </a:lnTo>
                <a:lnTo>
                  <a:pt x="18587" y="186358"/>
                </a:lnTo>
                <a:lnTo>
                  <a:pt x="21219" y="187181"/>
                </a:lnTo>
                <a:lnTo>
                  <a:pt x="22535" y="186687"/>
                </a:lnTo>
                <a:lnTo>
                  <a:pt x="34213" y="179944"/>
                </a:lnTo>
                <a:lnTo>
                  <a:pt x="38160" y="183233"/>
                </a:lnTo>
                <a:lnTo>
                  <a:pt x="47043" y="188332"/>
                </a:lnTo>
                <a:lnTo>
                  <a:pt x="51812" y="190141"/>
                </a:lnTo>
                <a:lnTo>
                  <a:pt x="51812" y="203465"/>
                </a:lnTo>
                <a:lnTo>
                  <a:pt x="51977" y="204780"/>
                </a:lnTo>
                <a:lnTo>
                  <a:pt x="53786" y="206590"/>
                </a:lnTo>
                <a:lnTo>
                  <a:pt x="55267" y="206919"/>
                </a:lnTo>
                <a:lnTo>
                  <a:pt x="89643" y="206919"/>
                </a:lnTo>
                <a:lnTo>
                  <a:pt x="91124" y="206590"/>
                </a:lnTo>
                <a:lnTo>
                  <a:pt x="92933" y="204780"/>
                </a:lnTo>
                <a:lnTo>
                  <a:pt x="93097" y="203465"/>
                </a:lnTo>
                <a:lnTo>
                  <a:pt x="93097" y="190141"/>
                </a:lnTo>
                <a:lnTo>
                  <a:pt x="97703" y="188332"/>
                </a:lnTo>
                <a:lnTo>
                  <a:pt x="106256" y="183233"/>
                </a:lnTo>
                <a:lnTo>
                  <a:pt x="110204" y="179944"/>
                </a:lnTo>
                <a:lnTo>
                  <a:pt x="121388" y="186523"/>
                </a:lnTo>
                <a:lnTo>
                  <a:pt x="122704" y="187181"/>
                </a:lnTo>
                <a:lnTo>
                  <a:pt x="124020" y="187016"/>
                </a:lnTo>
                <a:lnTo>
                  <a:pt x="125336" y="186358"/>
                </a:lnTo>
                <a:lnTo>
                  <a:pt x="126158" y="185371"/>
                </a:lnTo>
                <a:lnTo>
                  <a:pt x="143264" y="155107"/>
                </a:lnTo>
                <a:lnTo>
                  <a:pt x="143758" y="153955"/>
                </a:lnTo>
                <a:lnTo>
                  <a:pt x="142935" y="151324"/>
                </a:lnTo>
                <a:lnTo>
                  <a:pt x="141949" y="150501"/>
                </a:lnTo>
                <a:lnTo>
                  <a:pt x="130435" y="143922"/>
                </a:lnTo>
                <a:lnTo>
                  <a:pt x="131093" y="138823"/>
                </a:lnTo>
                <a:lnTo>
                  <a:pt x="131093" y="128790"/>
                </a:lnTo>
                <a:lnTo>
                  <a:pt x="130435" y="123691"/>
                </a:lnTo>
                <a:lnTo>
                  <a:pt x="141949" y="117111"/>
                </a:lnTo>
                <a:lnTo>
                  <a:pt x="142935" y="116125"/>
                </a:lnTo>
                <a:lnTo>
                  <a:pt x="143593" y="113657"/>
                </a:lnTo>
                <a:lnTo>
                  <a:pt x="142935" y="112342"/>
                </a:lnTo>
                <a:lnTo>
                  <a:pt x="125829" y="82241"/>
                </a:lnTo>
                <a:lnTo>
                  <a:pt x="125007" y="81254"/>
                </a:lnTo>
                <a:lnTo>
                  <a:pt x="123856" y="80596"/>
                </a:lnTo>
                <a:lnTo>
                  <a:pt x="122540" y="80432"/>
                </a:lnTo>
                <a:lnTo>
                  <a:pt x="121224" y="81090"/>
                </a:lnTo>
                <a:lnTo>
                  <a:pt x="110039" y="87669"/>
                </a:lnTo>
                <a:lnTo>
                  <a:pt x="106256" y="84380"/>
                </a:lnTo>
                <a:lnTo>
                  <a:pt x="97703" y="79281"/>
                </a:lnTo>
                <a:lnTo>
                  <a:pt x="93097" y="77471"/>
                </a:lnTo>
                <a:lnTo>
                  <a:pt x="93097" y="65300"/>
                </a:lnTo>
                <a:lnTo>
                  <a:pt x="92933" y="63984"/>
                </a:lnTo>
                <a:lnTo>
                  <a:pt x="91124" y="62010"/>
                </a:lnTo>
                <a:lnTo>
                  <a:pt x="89643" y="61846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5" name="Google Shape;1995;p136"/>
          <p:cNvCxnSpPr/>
          <p:nvPr/>
        </p:nvCxnSpPr>
        <p:spPr>
          <a:xfrm rot="10800000">
            <a:off x="4121679" y="4427331"/>
            <a:ext cx="1244700" cy="1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6" name="Google Shape;1996;p136"/>
          <p:cNvCxnSpPr/>
          <p:nvPr/>
        </p:nvCxnSpPr>
        <p:spPr>
          <a:xfrm flipH="1">
            <a:off x="4011675" y="3586800"/>
            <a:ext cx="3885600" cy="92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997" name="Google Shape;1997;p136"/>
          <p:cNvSpPr txBox="1"/>
          <p:nvPr/>
        </p:nvSpPr>
        <p:spPr>
          <a:xfrm>
            <a:off x="6860725" y="3020800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98" name="Google Shape;1998;p136"/>
          <p:cNvGrpSpPr/>
          <p:nvPr/>
        </p:nvGrpSpPr>
        <p:grpSpPr>
          <a:xfrm>
            <a:off x="944202" y="2231568"/>
            <a:ext cx="804906" cy="613251"/>
            <a:chOff x="20497800" y="5745163"/>
            <a:chExt cx="1539900" cy="1173237"/>
          </a:xfrm>
        </p:grpSpPr>
        <p:sp>
          <p:nvSpPr>
            <p:cNvPr id="1999" name="Google Shape;1999;p136"/>
            <p:cNvSpPr/>
            <p:nvPr/>
          </p:nvSpPr>
          <p:spPr>
            <a:xfrm>
              <a:off x="20497800" y="6413500"/>
              <a:ext cx="1539900" cy="504900"/>
            </a:xfrm>
            <a:custGeom>
              <a:rect b="b" l="l" r="r" t="t"/>
              <a:pathLst>
                <a:path extrusionOk="0" h="120000" w="120000">
                  <a:moveTo>
                    <a:pt x="110434" y="119914"/>
                  </a:moveTo>
                  <a:lnTo>
                    <a:pt x="9537" y="119914"/>
                  </a:lnTo>
                  <a:cubicBezTo>
                    <a:pt x="4319" y="119914"/>
                    <a:pt x="0" y="106666"/>
                    <a:pt x="0" y="90854"/>
                  </a:cubicBezTo>
                  <a:lnTo>
                    <a:pt x="0" y="29145"/>
                  </a:lnTo>
                  <a:cubicBezTo>
                    <a:pt x="0" y="13247"/>
                    <a:pt x="4319" y="0"/>
                    <a:pt x="9537" y="0"/>
                  </a:cubicBezTo>
                  <a:lnTo>
                    <a:pt x="110434" y="0"/>
                  </a:lnTo>
                  <a:cubicBezTo>
                    <a:pt x="115652" y="0"/>
                    <a:pt x="119971" y="13247"/>
                    <a:pt x="119971" y="29145"/>
                  </a:cubicBezTo>
                  <a:lnTo>
                    <a:pt x="119971" y="90854"/>
                  </a:lnTo>
                  <a:cubicBezTo>
                    <a:pt x="119971" y="107094"/>
                    <a:pt x="115792" y="119914"/>
                    <a:pt x="110434" y="119914"/>
                  </a:cubicBezTo>
                  <a:close/>
                  <a:moveTo>
                    <a:pt x="9537" y="9316"/>
                  </a:moveTo>
                  <a:cubicBezTo>
                    <a:pt x="5918" y="9316"/>
                    <a:pt x="2889" y="18547"/>
                    <a:pt x="2889" y="29572"/>
                  </a:cubicBezTo>
                  <a:lnTo>
                    <a:pt x="2889" y="91282"/>
                  </a:lnTo>
                  <a:cubicBezTo>
                    <a:pt x="2889" y="102307"/>
                    <a:pt x="5918" y="111538"/>
                    <a:pt x="9537" y="111538"/>
                  </a:cubicBezTo>
                  <a:lnTo>
                    <a:pt x="110434" y="111538"/>
                  </a:lnTo>
                  <a:cubicBezTo>
                    <a:pt x="114053" y="111538"/>
                    <a:pt x="117082" y="102307"/>
                    <a:pt x="117082" y="91282"/>
                  </a:cubicBezTo>
                  <a:lnTo>
                    <a:pt x="117082" y="29572"/>
                  </a:lnTo>
                  <a:cubicBezTo>
                    <a:pt x="117082" y="18547"/>
                    <a:pt x="114053" y="9316"/>
                    <a:pt x="110434" y="9316"/>
                  </a:cubicBezTo>
                  <a:lnTo>
                    <a:pt x="9537" y="9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00" name="Google Shape;2000;p136"/>
            <p:cNvSpPr/>
            <p:nvPr/>
          </p:nvSpPr>
          <p:spPr>
            <a:xfrm>
              <a:off x="20707350" y="6727825"/>
              <a:ext cx="1124100" cy="38100"/>
            </a:xfrm>
            <a:custGeom>
              <a:rect b="b" l="l" r="r" t="t"/>
              <a:pathLst>
                <a:path extrusionOk="0" h="120000" w="120000">
                  <a:moveTo>
                    <a:pt x="118002" y="118846"/>
                  </a:moveTo>
                  <a:lnTo>
                    <a:pt x="1997" y="118846"/>
                  </a:lnTo>
                  <a:cubicBezTo>
                    <a:pt x="806" y="118846"/>
                    <a:pt x="0" y="94615"/>
                    <a:pt x="0" y="58846"/>
                  </a:cubicBezTo>
                  <a:cubicBezTo>
                    <a:pt x="0" y="23076"/>
                    <a:pt x="806" y="0"/>
                    <a:pt x="1997" y="0"/>
                  </a:cubicBezTo>
                  <a:lnTo>
                    <a:pt x="118002" y="0"/>
                  </a:lnTo>
                  <a:cubicBezTo>
                    <a:pt x="119193" y="0"/>
                    <a:pt x="119961" y="23076"/>
                    <a:pt x="119961" y="58846"/>
                  </a:cubicBezTo>
                  <a:cubicBezTo>
                    <a:pt x="119961" y="94615"/>
                    <a:pt x="118962" y="118846"/>
                    <a:pt x="118002" y="11884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01" name="Google Shape;2001;p136"/>
            <p:cNvSpPr/>
            <p:nvPr/>
          </p:nvSpPr>
          <p:spPr>
            <a:xfrm>
              <a:off x="20497800" y="5745163"/>
              <a:ext cx="1539900" cy="814500"/>
            </a:xfrm>
            <a:custGeom>
              <a:rect b="b" l="l" r="r" t="t"/>
              <a:pathLst>
                <a:path extrusionOk="0" h="120000" w="120000">
                  <a:moveTo>
                    <a:pt x="118541" y="119628"/>
                  </a:moveTo>
                  <a:cubicBezTo>
                    <a:pt x="117671" y="119628"/>
                    <a:pt x="117082" y="118568"/>
                    <a:pt x="117082" y="116925"/>
                  </a:cubicBezTo>
                  <a:lnTo>
                    <a:pt x="117082" y="115017"/>
                  </a:lnTo>
                  <a:cubicBezTo>
                    <a:pt x="117082" y="113904"/>
                    <a:pt x="116072" y="100812"/>
                    <a:pt x="114922" y="92915"/>
                  </a:cubicBezTo>
                  <a:lnTo>
                    <a:pt x="103927" y="17756"/>
                  </a:lnTo>
                  <a:cubicBezTo>
                    <a:pt x="102917" y="10971"/>
                    <a:pt x="98877" y="5194"/>
                    <a:pt x="95119" y="5194"/>
                  </a:cubicBezTo>
                  <a:lnTo>
                    <a:pt x="24712" y="5194"/>
                  </a:lnTo>
                  <a:cubicBezTo>
                    <a:pt x="20953" y="5194"/>
                    <a:pt x="16914" y="10971"/>
                    <a:pt x="16044" y="18074"/>
                  </a:cubicBezTo>
                  <a:lnTo>
                    <a:pt x="4908" y="99169"/>
                  </a:lnTo>
                  <a:cubicBezTo>
                    <a:pt x="3758" y="107915"/>
                    <a:pt x="2889" y="114169"/>
                    <a:pt x="2889" y="115282"/>
                  </a:cubicBezTo>
                  <a:lnTo>
                    <a:pt x="2889" y="117190"/>
                  </a:lnTo>
                  <a:cubicBezTo>
                    <a:pt x="2889" y="118833"/>
                    <a:pt x="2300" y="119946"/>
                    <a:pt x="1430" y="119946"/>
                  </a:cubicBezTo>
                  <a:cubicBezTo>
                    <a:pt x="561" y="119946"/>
                    <a:pt x="0" y="118833"/>
                    <a:pt x="0" y="117190"/>
                  </a:cubicBezTo>
                  <a:lnTo>
                    <a:pt x="0" y="115282"/>
                  </a:lnTo>
                  <a:cubicBezTo>
                    <a:pt x="0" y="113109"/>
                    <a:pt x="2019" y="98586"/>
                    <a:pt x="2019" y="97791"/>
                  </a:cubicBezTo>
                  <a:lnTo>
                    <a:pt x="13155" y="16696"/>
                  </a:lnTo>
                  <a:cubicBezTo>
                    <a:pt x="14446" y="7420"/>
                    <a:pt x="19663" y="0"/>
                    <a:pt x="24712" y="0"/>
                  </a:cubicBezTo>
                  <a:lnTo>
                    <a:pt x="95119" y="0"/>
                  </a:lnTo>
                  <a:cubicBezTo>
                    <a:pt x="100168" y="0"/>
                    <a:pt x="105385" y="7420"/>
                    <a:pt x="106676" y="16696"/>
                  </a:cubicBezTo>
                  <a:lnTo>
                    <a:pt x="117671" y="91855"/>
                  </a:lnTo>
                  <a:cubicBezTo>
                    <a:pt x="118821" y="99699"/>
                    <a:pt x="119831" y="113639"/>
                    <a:pt x="119831" y="115282"/>
                  </a:cubicBezTo>
                  <a:lnTo>
                    <a:pt x="119831" y="117190"/>
                  </a:lnTo>
                  <a:cubicBezTo>
                    <a:pt x="119971" y="118303"/>
                    <a:pt x="119410" y="119628"/>
                    <a:pt x="118541" y="11962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02" name="Google Shape;2002;p136"/>
            <p:cNvSpPr/>
            <p:nvPr/>
          </p:nvSpPr>
          <p:spPr>
            <a:xfrm>
              <a:off x="21742400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03" name="Google Shape;2003;p136"/>
            <p:cNvSpPr/>
            <p:nvPr/>
          </p:nvSpPr>
          <p:spPr>
            <a:xfrm>
              <a:off x="21586825" y="6572250"/>
              <a:ext cx="88800" cy="88800"/>
            </a:xfrm>
            <a:custGeom>
              <a:rect b="b" l="l" r="r" t="t"/>
              <a:pathLst>
                <a:path extrusionOk="0" h="120000" w="120000">
                  <a:moveTo>
                    <a:pt x="59516" y="119516"/>
                  </a:moveTo>
                  <a:cubicBezTo>
                    <a:pt x="27096" y="119516"/>
                    <a:pt x="0" y="91935"/>
                    <a:pt x="0" y="59516"/>
                  </a:cubicBezTo>
                  <a:cubicBezTo>
                    <a:pt x="0" y="27096"/>
                    <a:pt x="27096" y="0"/>
                    <a:pt x="59516" y="0"/>
                  </a:cubicBezTo>
                  <a:cubicBezTo>
                    <a:pt x="91935" y="0"/>
                    <a:pt x="119516" y="27096"/>
                    <a:pt x="119516" y="59516"/>
                  </a:cubicBezTo>
                  <a:cubicBezTo>
                    <a:pt x="119516" y="91935"/>
                    <a:pt x="91935" y="119516"/>
                    <a:pt x="59516" y="119516"/>
                  </a:cubicBezTo>
                  <a:close/>
                  <a:moveTo>
                    <a:pt x="59516" y="49838"/>
                  </a:moveTo>
                  <a:cubicBezTo>
                    <a:pt x="54677" y="49838"/>
                    <a:pt x="49838" y="54677"/>
                    <a:pt x="49838" y="59516"/>
                  </a:cubicBezTo>
                  <a:cubicBezTo>
                    <a:pt x="49838" y="64838"/>
                    <a:pt x="54677" y="69677"/>
                    <a:pt x="59516" y="69677"/>
                  </a:cubicBezTo>
                  <a:cubicBezTo>
                    <a:pt x="64838" y="69677"/>
                    <a:pt x="69677" y="64838"/>
                    <a:pt x="69677" y="59516"/>
                  </a:cubicBezTo>
                  <a:cubicBezTo>
                    <a:pt x="69677" y="54677"/>
                    <a:pt x="64838" y="49838"/>
                    <a:pt x="59516" y="498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 Light"/>
                <a:buNone/>
              </a:pPr>
              <a:r>
                <a:t/>
              </a:r>
              <a:endPara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aphicFrame>
        <p:nvGraphicFramePr>
          <p:cNvPr id="2004" name="Google Shape;2004;p136"/>
          <p:cNvGraphicFramePr/>
          <p:nvPr/>
        </p:nvGraphicFramePr>
        <p:xfrm>
          <a:off x="2041925" y="197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94350"/>
              </a:tblGrid>
              <a:tr h="891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"pv0001"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"30Gi"</a:t>
                      </a:r>
                      <a: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br>
                        <a:rPr lang="en-US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-US">
                          <a:solidFill>
                            <a:srgbClr val="990073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-US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"ReadWriteOnce"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5" name="Google Shape;2005;p136"/>
          <p:cNvGraphicFramePr/>
          <p:nvPr/>
        </p:nvGraphicFramePr>
        <p:xfrm>
          <a:off x="2168200" y="352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2041250"/>
              </a:tblGrid>
              <a:tr h="412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name: </a:t>
                      </a:r>
                      <a:r>
                        <a:rPr lang="en-US" sz="18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myclaim1</a:t>
                      </a:r>
                      <a:endParaRPr sz="18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cxnSp>
        <p:nvCxnSpPr>
          <p:cNvPr id="2006" name="Google Shape;2006;p136"/>
          <p:cNvCxnSpPr/>
          <p:nvPr/>
        </p:nvCxnSpPr>
        <p:spPr>
          <a:xfrm rot="10800000">
            <a:off x="3482775" y="2875875"/>
            <a:ext cx="41100" cy="64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007" name="Google Shape;2007;p136"/>
          <p:cNvSpPr txBox="1"/>
          <p:nvPr/>
        </p:nvSpPr>
        <p:spPr>
          <a:xfrm>
            <a:off x="2168188" y="2951475"/>
            <a:ext cx="10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BOUND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8" name="Google Shape;2008;p136">
            <a:hlinkClick r:id="rId4"/>
          </p:cNvPr>
          <p:cNvSpPr/>
          <p:nvPr/>
        </p:nvSpPr>
        <p:spPr>
          <a:xfrm>
            <a:off x="0" y="6731000"/>
            <a:ext cx="26571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37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4" name="Google Shape;2014;p137"/>
          <p:cNvSpPr txBox="1"/>
          <p:nvPr>
            <p:ph type="title"/>
          </p:nvPr>
        </p:nvSpPr>
        <p:spPr>
          <a:xfrm>
            <a:off x="495300" y="283285"/>
            <a:ext cx="6218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US"/>
              <a:t>Hands on!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5" name="Google Shape;2015;p137"/>
          <p:cNvSpPr txBox="1"/>
          <p:nvPr/>
        </p:nvSpPr>
        <p:spPr>
          <a:xfrm>
            <a:off x="635400" y="896475"/>
            <a:ext cx="111162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1</a:t>
            </a:r>
            <a:endParaRPr sz="24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Create a PersistentVolumeClaim for MariaDB and demonstrate the persistence.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6" name="Google Shape;2016;p137"/>
          <p:cNvSpPr/>
          <p:nvPr/>
        </p:nvSpPr>
        <p:spPr>
          <a:xfrm>
            <a:off x="7677525" y="3057875"/>
            <a:ext cx="2697598" cy="2239481"/>
          </a:xfrm>
          <a:custGeom>
            <a:rect b="b" l="l" r="r" t="t"/>
            <a:pathLst>
              <a:path extrusionOk="0" h="173100" w="210298">
                <a:moveTo>
                  <a:pt x="10655" y="129731"/>
                </a:moveTo>
                <a:lnTo>
                  <a:pt x="199830" y="129731"/>
                </a:lnTo>
                <a:lnTo>
                  <a:pt x="201325" y="129544"/>
                </a:lnTo>
                <a:lnTo>
                  <a:pt x="203195" y="127675"/>
                </a:lnTo>
                <a:lnTo>
                  <a:pt x="203381" y="126180"/>
                </a:lnTo>
                <a:lnTo>
                  <a:pt x="203381" y="18133"/>
                </a:lnTo>
                <a:lnTo>
                  <a:pt x="203195" y="14395"/>
                </a:lnTo>
                <a:lnTo>
                  <a:pt x="200578" y="8039"/>
                </a:lnTo>
                <a:lnTo>
                  <a:pt x="195717" y="3179"/>
                </a:lnTo>
                <a:lnTo>
                  <a:pt x="189362" y="375"/>
                </a:lnTo>
                <a:lnTo>
                  <a:pt x="185810" y="1"/>
                </a:lnTo>
                <a:lnTo>
                  <a:pt x="24675" y="1"/>
                </a:lnTo>
                <a:lnTo>
                  <a:pt x="20937" y="375"/>
                </a:lnTo>
                <a:lnTo>
                  <a:pt x="14581" y="3179"/>
                </a:lnTo>
                <a:lnTo>
                  <a:pt x="9908" y="8039"/>
                </a:lnTo>
                <a:lnTo>
                  <a:pt x="7291" y="14395"/>
                </a:lnTo>
                <a:lnTo>
                  <a:pt x="7104" y="18133"/>
                </a:lnTo>
                <a:lnTo>
                  <a:pt x="7104" y="126180"/>
                </a:lnTo>
                <a:lnTo>
                  <a:pt x="7291" y="127675"/>
                </a:lnTo>
                <a:lnTo>
                  <a:pt x="9160" y="129544"/>
                </a:lnTo>
                <a:close/>
                <a:moveTo>
                  <a:pt x="21123" y="115338"/>
                </a:moveTo>
                <a:lnTo>
                  <a:pt x="189362" y="115338"/>
                </a:lnTo>
                <a:lnTo>
                  <a:pt x="189362" y="14582"/>
                </a:lnTo>
                <a:lnTo>
                  <a:pt x="21123" y="14582"/>
                </a:lnTo>
                <a:close/>
                <a:moveTo>
                  <a:pt x="206933" y="137022"/>
                </a:moveTo>
                <a:lnTo>
                  <a:pt x="122814" y="137022"/>
                </a:lnTo>
                <a:lnTo>
                  <a:pt x="121319" y="137208"/>
                </a:lnTo>
                <a:lnTo>
                  <a:pt x="119449" y="139078"/>
                </a:lnTo>
                <a:lnTo>
                  <a:pt x="119262" y="140573"/>
                </a:lnTo>
                <a:lnTo>
                  <a:pt x="119262" y="144125"/>
                </a:lnTo>
                <a:lnTo>
                  <a:pt x="91223" y="144125"/>
                </a:lnTo>
                <a:lnTo>
                  <a:pt x="91223" y="140573"/>
                </a:lnTo>
                <a:lnTo>
                  <a:pt x="91036" y="139078"/>
                </a:lnTo>
                <a:lnTo>
                  <a:pt x="89166" y="137208"/>
                </a:lnTo>
                <a:lnTo>
                  <a:pt x="87671" y="137022"/>
                </a:lnTo>
                <a:lnTo>
                  <a:pt x="3552" y="137022"/>
                </a:lnTo>
                <a:lnTo>
                  <a:pt x="2056" y="137208"/>
                </a:lnTo>
                <a:lnTo>
                  <a:pt x="187" y="139078"/>
                </a:lnTo>
                <a:lnTo>
                  <a:pt x="0" y="140573"/>
                </a:lnTo>
                <a:lnTo>
                  <a:pt x="0" y="154967"/>
                </a:lnTo>
                <a:lnTo>
                  <a:pt x="187" y="158706"/>
                </a:lnTo>
                <a:lnTo>
                  <a:pt x="2804" y="165061"/>
                </a:lnTo>
                <a:lnTo>
                  <a:pt x="7664" y="169921"/>
                </a:lnTo>
                <a:lnTo>
                  <a:pt x="14020" y="172725"/>
                </a:lnTo>
                <a:lnTo>
                  <a:pt x="17572" y="173099"/>
                </a:lnTo>
                <a:lnTo>
                  <a:pt x="192913" y="173099"/>
                </a:lnTo>
                <a:lnTo>
                  <a:pt x="196465" y="172725"/>
                </a:lnTo>
                <a:lnTo>
                  <a:pt x="202821" y="169921"/>
                </a:lnTo>
                <a:lnTo>
                  <a:pt x="207494" y="165061"/>
                </a:lnTo>
                <a:lnTo>
                  <a:pt x="210111" y="158706"/>
                </a:lnTo>
                <a:lnTo>
                  <a:pt x="210298" y="154967"/>
                </a:lnTo>
                <a:lnTo>
                  <a:pt x="210298" y="140573"/>
                </a:lnTo>
                <a:lnTo>
                  <a:pt x="210111" y="139078"/>
                </a:lnTo>
                <a:lnTo>
                  <a:pt x="208242" y="137208"/>
                </a:lnTo>
                <a:close/>
              </a:path>
            </a:pathLst>
          </a:custGeom>
          <a:solidFill>
            <a:srgbClr val="1F9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37">
            <a:hlinkClick r:id="rId3"/>
          </p:cNvPr>
          <p:cNvSpPr/>
          <p:nvPr/>
        </p:nvSpPr>
        <p:spPr>
          <a:xfrm>
            <a:off x="0" y="6731000"/>
            <a:ext cx="2813400" cy="12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38"/>
          <p:cNvSpPr txBox="1"/>
          <p:nvPr>
            <p:ph type="title"/>
          </p:nvPr>
        </p:nvSpPr>
        <p:spPr>
          <a:xfrm>
            <a:off x="495300" y="317501"/>
            <a:ext cx="111558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Case: Canary Deployments</a:t>
            </a:r>
            <a:endParaRPr/>
          </a:p>
        </p:txBody>
      </p:sp>
      <p:sp>
        <p:nvSpPr>
          <p:cNvPr id="2024" name="Google Shape;2024;p138"/>
          <p:cNvSpPr txBox="1"/>
          <p:nvPr>
            <p:ph idx="12" type="sldNum"/>
          </p:nvPr>
        </p:nvSpPr>
        <p:spPr>
          <a:xfrm>
            <a:off x="11600314" y="6407152"/>
            <a:ext cx="330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5" name="Google Shape;2025;p138"/>
          <p:cNvSpPr txBox="1"/>
          <p:nvPr/>
        </p:nvSpPr>
        <p:spPr>
          <a:xfrm>
            <a:off x="660475" y="1230475"/>
            <a:ext cx="10648800" cy="2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Labels, Services and Deployments are key to </a:t>
            </a: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Canary deployments scenarios</a:t>
            </a:r>
            <a:r>
              <a:rPr lang="en-US" sz="1800">
                <a:solidFill>
                  <a:srgbClr val="3E3E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E3E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Typical Steps: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Create two deployments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Add labels that differentiate the canary plus a common label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Create a service that selects all Pods from the two deployments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026" name="Google Shape;2026;p138"/>
          <p:cNvGraphicFramePr/>
          <p:nvPr/>
        </p:nvGraphicFramePr>
        <p:xfrm>
          <a:off x="660475" y="395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{7770D476-92E8-445C-BE55-3E4623E5F1F9}</a:tableStyleId>
              </a:tblPr>
              <a:tblGrid>
                <a:gridCol w="4311625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selector: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app: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guestbook</a:t>
                      </a:r>
                      <a:b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&lt;CHOOSE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YOUR</a:t>
                      </a:r>
                      <a:r>
                        <a:rPr lang="en-US" sz="180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LABEL&gt;</a:t>
                      </a:r>
                      <a:endParaRPr sz="1800">
                        <a:solidFill>
                          <a:srgbClr val="383A42"/>
                        </a:solidFill>
                        <a:highlight>
                          <a:srgbClr val="FAFAFA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39"/>
          <p:cNvSpPr txBox="1"/>
          <p:nvPr>
            <p:ph type="title"/>
          </p:nvPr>
        </p:nvSpPr>
        <p:spPr>
          <a:xfrm>
            <a:off x="495125" y="1762900"/>
            <a:ext cx="8586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Activity</a:t>
            </a:r>
            <a:r>
              <a:rPr lang="en-US"/>
              <a:t>: WordPress with MariaDB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2" name="Google Shape;2032;p139"/>
          <p:cNvSpPr txBox="1"/>
          <p:nvPr>
            <p:ph idx="1" type="body"/>
          </p:nvPr>
        </p:nvSpPr>
        <p:spPr>
          <a:xfrm>
            <a:off x="495125" y="2481226"/>
            <a:ext cx="6194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6062" lvl="1" marL="5762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</a:pPr>
            <a:r>
              <a:rPr lang="en-US" sz="1400">
                <a:solidFill>
                  <a:schemeClr val="accent3"/>
                </a:solidFill>
              </a:rPr>
              <a:t>Create a namespace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Use deployments to create WP+MariaDB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You will need to set some env. variables</a:t>
            </a:r>
            <a:endParaRPr sz="1400">
              <a:solidFill>
                <a:schemeClr val="accent3"/>
              </a:solidFill>
            </a:endParaRPr>
          </a:p>
          <a:p>
            <a:pPr indent="-215900" lvl="2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Use configMap to configure the apps</a:t>
            </a:r>
            <a:endParaRPr sz="1400">
              <a:solidFill>
                <a:schemeClr val="accent3"/>
              </a:solidFill>
            </a:endParaRPr>
          </a:p>
          <a:p>
            <a:pPr indent="-215900" lvl="2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Use secrets for sensitive data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Create services and an Ingress to access WordPress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Canary Deployment</a:t>
            </a:r>
            <a:endParaRPr sz="1400">
              <a:solidFill>
                <a:schemeClr val="accent3"/>
              </a:solidFill>
            </a:endParaRPr>
          </a:p>
          <a:p>
            <a:pPr indent="-21590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Consider WP 4.9.7 the stable version</a:t>
            </a:r>
            <a:endParaRPr sz="1400">
              <a:solidFill>
                <a:schemeClr val="accent3"/>
              </a:solidFill>
            </a:endParaRPr>
          </a:p>
          <a:p>
            <a:pPr indent="-21590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Use WP 4.9.8 for the canary</a:t>
            </a:r>
            <a:endParaRPr sz="1400"/>
          </a:p>
          <a:p>
            <a:pPr indent="-246062" lvl="1" marL="5762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Add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Liveness &amp; Readiness Probes</a:t>
            </a:r>
            <a:r>
              <a:rPr lang="en-US" sz="1400"/>
              <a:t> </a:t>
            </a:r>
            <a:r>
              <a:rPr lang="en-US" sz="1400">
                <a:solidFill>
                  <a:schemeClr val="accent3"/>
                </a:solidFill>
              </a:rPr>
              <a:t>on your containers.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Add persistence to MariaDB using a PVC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Could the Ingress handle my TLS certificates?</a:t>
            </a:r>
            <a:endParaRPr sz="1400">
              <a:solidFill>
                <a:schemeClr val="accent3"/>
              </a:solidFill>
            </a:endParaRPr>
          </a:p>
          <a:p>
            <a:pPr indent="-246062" lvl="1" marL="5762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US" sz="1400">
                <a:solidFill>
                  <a:schemeClr val="accent3"/>
                </a:solidFill>
              </a:rPr>
              <a:t>Useful link: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Available env. variables on WP Image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type="title"/>
          </p:nvPr>
        </p:nvSpPr>
        <p:spPr>
          <a:xfrm>
            <a:off x="4931834" y="3502871"/>
            <a:ext cx="6194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Helvetica Neue"/>
              <a:buNone/>
            </a:pPr>
            <a:r>
              <a:rPr lang="en-US"/>
              <a:t>I - </a:t>
            </a:r>
            <a:r>
              <a:rPr lang="en-US"/>
              <a:t>Introduction</a:t>
            </a:r>
            <a:endParaRPr b="0" i="0" sz="32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itnami">
      <a:dk1>
        <a:srgbClr val="1C2A38"/>
      </a:dk1>
      <a:lt1>
        <a:srgbClr val="FFFFFF"/>
      </a:lt1>
      <a:dk2>
        <a:srgbClr val="5E6269"/>
      </a:dk2>
      <a:lt2>
        <a:srgbClr val="C6C9C7"/>
      </a:lt2>
      <a:accent1>
        <a:srgbClr val="00427A"/>
      </a:accent1>
      <a:accent2>
        <a:srgbClr val="1F9BD8"/>
      </a:accent2>
      <a:accent3>
        <a:srgbClr val="82C241"/>
      </a:accent3>
      <a:accent4>
        <a:srgbClr val="008245"/>
      </a:accent4>
      <a:accent5>
        <a:srgbClr val="FCBA12"/>
      </a:accent5>
      <a:accent6>
        <a:srgbClr val="1F9AD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tnami Theme">
  <a:themeElements>
    <a:clrScheme name="Bitnami">
      <a:dk1>
        <a:srgbClr val="1C2A38"/>
      </a:dk1>
      <a:lt1>
        <a:srgbClr val="FFFFFF"/>
      </a:lt1>
      <a:dk2>
        <a:srgbClr val="5E6269"/>
      </a:dk2>
      <a:lt2>
        <a:srgbClr val="C6C9C7"/>
      </a:lt2>
      <a:accent1>
        <a:srgbClr val="00427A"/>
      </a:accent1>
      <a:accent2>
        <a:srgbClr val="1F9BD8"/>
      </a:accent2>
      <a:accent3>
        <a:srgbClr val="82C241"/>
      </a:accent3>
      <a:accent4>
        <a:srgbClr val="008245"/>
      </a:accent4>
      <a:accent5>
        <a:srgbClr val="FCBA12"/>
      </a:accent5>
      <a:accent6>
        <a:srgbClr val="1F9AD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